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264" r:id="rId4"/>
    <p:sldId id="329" r:id="rId5"/>
    <p:sldId id="322" r:id="rId6"/>
    <p:sldId id="309" r:id="rId7"/>
    <p:sldId id="314" r:id="rId8"/>
    <p:sldId id="323" r:id="rId9"/>
    <p:sldId id="324" r:id="rId10"/>
    <p:sldId id="262" r:id="rId11"/>
    <p:sldId id="267" r:id="rId12"/>
    <p:sldId id="272" r:id="rId13"/>
    <p:sldId id="315" r:id="rId14"/>
    <p:sldId id="311" r:id="rId15"/>
    <p:sldId id="320" r:id="rId16"/>
    <p:sldId id="327" r:id="rId17"/>
    <p:sldId id="312" r:id="rId18"/>
    <p:sldId id="328" r:id="rId19"/>
    <p:sldId id="326" r:id="rId20"/>
    <p:sldId id="325"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77" autoAdjust="0"/>
  </p:normalViewPr>
  <p:slideViewPr>
    <p:cSldViewPr snapToGrid="0">
      <p:cViewPr varScale="1">
        <p:scale>
          <a:sx n="67" d="100"/>
          <a:sy n="67" d="100"/>
        </p:scale>
        <p:origin x="1296"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08DFA-DFB3-45AE-AB43-77C52AB8D18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7EC4504B-FDDE-454D-8E2B-D06FC502607A}">
      <dgm:prSet/>
      <dgm:spPr/>
      <dgm:t>
        <a:bodyPr/>
        <a:lstStyle/>
        <a:p>
          <a:r>
            <a:rPr lang="en-US" b="1"/>
            <a:t>The Vision and Purpose Statement resulted from discussions over several months that included representatives from all eight US Zonal Forums. </a:t>
          </a:r>
          <a:endParaRPr lang="en-US"/>
        </a:p>
      </dgm:t>
    </dgm:pt>
    <dgm:pt modelId="{14554CB2-2090-422D-8257-EB51ED69F592}" type="parTrans" cxnId="{D23ED093-08D9-4741-848D-97C116283FAC}">
      <dgm:prSet/>
      <dgm:spPr/>
      <dgm:t>
        <a:bodyPr/>
        <a:lstStyle/>
        <a:p>
          <a:endParaRPr lang="en-US"/>
        </a:p>
      </dgm:t>
    </dgm:pt>
    <dgm:pt modelId="{DA7B0F44-9311-4B3D-94DA-D5DD32061541}" type="sibTrans" cxnId="{D23ED093-08D9-4741-848D-97C116283FAC}">
      <dgm:prSet/>
      <dgm:spPr/>
      <dgm:t>
        <a:bodyPr/>
        <a:lstStyle/>
        <a:p>
          <a:endParaRPr lang="en-US"/>
        </a:p>
      </dgm:t>
    </dgm:pt>
    <dgm:pt modelId="{24A3C93B-CA4F-4F70-AFC2-7C110B8E1725}">
      <dgm:prSet/>
      <dgm:spPr/>
      <dgm:t>
        <a:bodyPr/>
        <a:lstStyle/>
        <a:p>
          <a:r>
            <a:rPr lang="en-US" b="1"/>
            <a:t>The Vision Statement expresses the intention of coordinating with local service bodies to support local NA communities with training, mentoring, and fulfilling assistance requests.  </a:t>
          </a:r>
          <a:endParaRPr lang="en-US"/>
        </a:p>
      </dgm:t>
    </dgm:pt>
    <dgm:pt modelId="{083DC7AB-D9A6-4BA4-9A5C-C100D743837F}" type="parTrans" cxnId="{BAC15BA5-0745-46D5-9B2A-C67813969D88}">
      <dgm:prSet/>
      <dgm:spPr/>
      <dgm:t>
        <a:bodyPr/>
        <a:lstStyle/>
        <a:p>
          <a:endParaRPr lang="en-US"/>
        </a:p>
      </dgm:t>
    </dgm:pt>
    <dgm:pt modelId="{FAEB5488-9F92-4EE7-8A07-0E9F38E24FA1}" type="sibTrans" cxnId="{BAC15BA5-0745-46D5-9B2A-C67813969D88}">
      <dgm:prSet/>
      <dgm:spPr/>
      <dgm:t>
        <a:bodyPr/>
        <a:lstStyle/>
        <a:p>
          <a:endParaRPr lang="en-US"/>
        </a:p>
      </dgm:t>
    </dgm:pt>
    <dgm:pt modelId="{A5EF5F8A-EA49-4693-9EF6-5B6E2F4717AE}">
      <dgm:prSet/>
      <dgm:spPr/>
      <dgm:t>
        <a:bodyPr/>
        <a:lstStyle/>
        <a:p>
          <a:r>
            <a:rPr lang="en-US" b="1"/>
            <a:t>The Purpose Statement indicates how a project-based, informal process could better gather information and respond to requests in a timely manner. </a:t>
          </a:r>
          <a:endParaRPr lang="en-US"/>
        </a:p>
      </dgm:t>
    </dgm:pt>
    <dgm:pt modelId="{6BE952E1-00FC-46B3-A064-9EDC0537563A}" type="parTrans" cxnId="{742B8A68-3349-46A5-9DE8-325E39FE87C4}">
      <dgm:prSet/>
      <dgm:spPr/>
      <dgm:t>
        <a:bodyPr/>
        <a:lstStyle/>
        <a:p>
          <a:endParaRPr lang="en-US"/>
        </a:p>
      </dgm:t>
    </dgm:pt>
    <dgm:pt modelId="{8D53783A-618D-4999-AEA5-552B7D15CDE1}" type="sibTrans" cxnId="{742B8A68-3349-46A5-9DE8-325E39FE87C4}">
      <dgm:prSet/>
      <dgm:spPr/>
      <dgm:t>
        <a:bodyPr/>
        <a:lstStyle/>
        <a:p>
          <a:endParaRPr lang="en-US"/>
        </a:p>
      </dgm:t>
    </dgm:pt>
    <dgm:pt modelId="{694093BC-CB24-447F-8D3C-B24A22A003C8}" type="pres">
      <dgm:prSet presAssocID="{A9E08DFA-DFB3-45AE-AB43-77C52AB8D18A}" presName="outerComposite" presStyleCnt="0">
        <dgm:presLayoutVars>
          <dgm:chMax val="5"/>
          <dgm:dir/>
          <dgm:resizeHandles val="exact"/>
        </dgm:presLayoutVars>
      </dgm:prSet>
      <dgm:spPr/>
    </dgm:pt>
    <dgm:pt modelId="{EBAE99B9-80BF-40FA-8BBE-939B6D004E00}" type="pres">
      <dgm:prSet presAssocID="{A9E08DFA-DFB3-45AE-AB43-77C52AB8D18A}" presName="dummyMaxCanvas" presStyleCnt="0">
        <dgm:presLayoutVars/>
      </dgm:prSet>
      <dgm:spPr/>
    </dgm:pt>
    <dgm:pt modelId="{3EA2BE40-97DE-4E24-A7AA-6A2A3AE115D5}" type="pres">
      <dgm:prSet presAssocID="{A9E08DFA-DFB3-45AE-AB43-77C52AB8D18A}" presName="ThreeNodes_1" presStyleLbl="node1" presStyleIdx="0" presStyleCnt="3">
        <dgm:presLayoutVars>
          <dgm:bulletEnabled val="1"/>
        </dgm:presLayoutVars>
      </dgm:prSet>
      <dgm:spPr/>
    </dgm:pt>
    <dgm:pt modelId="{8E4C8CBB-B696-4446-A4A9-1A0B8077A105}" type="pres">
      <dgm:prSet presAssocID="{A9E08DFA-DFB3-45AE-AB43-77C52AB8D18A}" presName="ThreeNodes_2" presStyleLbl="node1" presStyleIdx="1" presStyleCnt="3">
        <dgm:presLayoutVars>
          <dgm:bulletEnabled val="1"/>
        </dgm:presLayoutVars>
      </dgm:prSet>
      <dgm:spPr/>
    </dgm:pt>
    <dgm:pt modelId="{890BC0C3-1C51-44A6-B162-203DCCD08196}" type="pres">
      <dgm:prSet presAssocID="{A9E08DFA-DFB3-45AE-AB43-77C52AB8D18A}" presName="ThreeNodes_3" presStyleLbl="node1" presStyleIdx="2" presStyleCnt="3">
        <dgm:presLayoutVars>
          <dgm:bulletEnabled val="1"/>
        </dgm:presLayoutVars>
      </dgm:prSet>
      <dgm:spPr/>
    </dgm:pt>
    <dgm:pt modelId="{B17B2DB9-700A-49F2-AC7B-C0AC4D9BBAEB}" type="pres">
      <dgm:prSet presAssocID="{A9E08DFA-DFB3-45AE-AB43-77C52AB8D18A}" presName="ThreeConn_1-2" presStyleLbl="fgAccFollowNode1" presStyleIdx="0" presStyleCnt="2">
        <dgm:presLayoutVars>
          <dgm:bulletEnabled val="1"/>
        </dgm:presLayoutVars>
      </dgm:prSet>
      <dgm:spPr/>
    </dgm:pt>
    <dgm:pt modelId="{26130151-0242-4259-B5D2-118CE7CE8986}" type="pres">
      <dgm:prSet presAssocID="{A9E08DFA-DFB3-45AE-AB43-77C52AB8D18A}" presName="ThreeConn_2-3" presStyleLbl="fgAccFollowNode1" presStyleIdx="1" presStyleCnt="2">
        <dgm:presLayoutVars>
          <dgm:bulletEnabled val="1"/>
        </dgm:presLayoutVars>
      </dgm:prSet>
      <dgm:spPr/>
    </dgm:pt>
    <dgm:pt modelId="{29C954FA-2955-4FFF-9F32-B429FAE63D3D}" type="pres">
      <dgm:prSet presAssocID="{A9E08DFA-DFB3-45AE-AB43-77C52AB8D18A}" presName="ThreeNodes_1_text" presStyleLbl="node1" presStyleIdx="2" presStyleCnt="3">
        <dgm:presLayoutVars>
          <dgm:bulletEnabled val="1"/>
        </dgm:presLayoutVars>
      </dgm:prSet>
      <dgm:spPr/>
    </dgm:pt>
    <dgm:pt modelId="{FA84F917-F265-45D6-AA03-1E932523B93E}" type="pres">
      <dgm:prSet presAssocID="{A9E08DFA-DFB3-45AE-AB43-77C52AB8D18A}" presName="ThreeNodes_2_text" presStyleLbl="node1" presStyleIdx="2" presStyleCnt="3">
        <dgm:presLayoutVars>
          <dgm:bulletEnabled val="1"/>
        </dgm:presLayoutVars>
      </dgm:prSet>
      <dgm:spPr/>
    </dgm:pt>
    <dgm:pt modelId="{17E167E1-E358-4DEE-B233-DD2074CE0CA2}" type="pres">
      <dgm:prSet presAssocID="{A9E08DFA-DFB3-45AE-AB43-77C52AB8D18A}" presName="ThreeNodes_3_text" presStyleLbl="node1" presStyleIdx="2" presStyleCnt="3">
        <dgm:presLayoutVars>
          <dgm:bulletEnabled val="1"/>
        </dgm:presLayoutVars>
      </dgm:prSet>
      <dgm:spPr/>
    </dgm:pt>
  </dgm:ptLst>
  <dgm:cxnLst>
    <dgm:cxn modelId="{776AF207-5CCE-476A-B3CC-35B4ECCC024F}" type="presOf" srcId="{DA7B0F44-9311-4B3D-94DA-D5DD32061541}" destId="{B17B2DB9-700A-49F2-AC7B-C0AC4D9BBAEB}" srcOrd="0" destOrd="0" presId="urn:microsoft.com/office/officeart/2005/8/layout/vProcess5"/>
    <dgm:cxn modelId="{742B8A68-3349-46A5-9DE8-325E39FE87C4}" srcId="{A9E08DFA-DFB3-45AE-AB43-77C52AB8D18A}" destId="{A5EF5F8A-EA49-4693-9EF6-5B6E2F4717AE}" srcOrd="2" destOrd="0" parTransId="{6BE952E1-00FC-46B3-A064-9EDC0537563A}" sibTransId="{8D53783A-618D-4999-AEA5-552B7D15CDE1}"/>
    <dgm:cxn modelId="{F377506D-10BA-4DC5-93D2-2192DE28CD85}" type="presOf" srcId="{A5EF5F8A-EA49-4693-9EF6-5B6E2F4717AE}" destId="{890BC0C3-1C51-44A6-B162-203DCCD08196}" srcOrd="0" destOrd="0" presId="urn:microsoft.com/office/officeart/2005/8/layout/vProcess5"/>
    <dgm:cxn modelId="{09BB1650-CE97-4470-9D76-E7BD8B7C4335}" type="presOf" srcId="{7EC4504B-FDDE-454D-8E2B-D06FC502607A}" destId="{3EA2BE40-97DE-4E24-A7AA-6A2A3AE115D5}" srcOrd="0" destOrd="0" presId="urn:microsoft.com/office/officeart/2005/8/layout/vProcess5"/>
    <dgm:cxn modelId="{68B86F50-CF28-486D-917B-85A56D9B817A}" type="presOf" srcId="{7EC4504B-FDDE-454D-8E2B-D06FC502607A}" destId="{29C954FA-2955-4FFF-9F32-B429FAE63D3D}" srcOrd="1" destOrd="0" presId="urn:microsoft.com/office/officeart/2005/8/layout/vProcess5"/>
    <dgm:cxn modelId="{5871FD70-9DAB-41D8-89A7-FFED46A3023E}" type="presOf" srcId="{A9E08DFA-DFB3-45AE-AB43-77C52AB8D18A}" destId="{694093BC-CB24-447F-8D3C-B24A22A003C8}" srcOrd="0" destOrd="0" presId="urn:microsoft.com/office/officeart/2005/8/layout/vProcess5"/>
    <dgm:cxn modelId="{ADF1EF73-3781-4AF7-BD46-16A9F7C064A8}" type="presOf" srcId="{A5EF5F8A-EA49-4693-9EF6-5B6E2F4717AE}" destId="{17E167E1-E358-4DEE-B233-DD2074CE0CA2}" srcOrd="1" destOrd="0" presId="urn:microsoft.com/office/officeart/2005/8/layout/vProcess5"/>
    <dgm:cxn modelId="{D23ED093-08D9-4741-848D-97C116283FAC}" srcId="{A9E08DFA-DFB3-45AE-AB43-77C52AB8D18A}" destId="{7EC4504B-FDDE-454D-8E2B-D06FC502607A}" srcOrd="0" destOrd="0" parTransId="{14554CB2-2090-422D-8257-EB51ED69F592}" sibTransId="{DA7B0F44-9311-4B3D-94DA-D5DD32061541}"/>
    <dgm:cxn modelId="{131A139B-F4CE-4F56-99EC-F24D030287FA}" type="presOf" srcId="{24A3C93B-CA4F-4F70-AFC2-7C110B8E1725}" destId="{8E4C8CBB-B696-4446-A4A9-1A0B8077A105}" srcOrd="0" destOrd="0" presId="urn:microsoft.com/office/officeart/2005/8/layout/vProcess5"/>
    <dgm:cxn modelId="{BAC15BA5-0745-46D5-9B2A-C67813969D88}" srcId="{A9E08DFA-DFB3-45AE-AB43-77C52AB8D18A}" destId="{24A3C93B-CA4F-4F70-AFC2-7C110B8E1725}" srcOrd="1" destOrd="0" parTransId="{083DC7AB-D9A6-4BA4-9A5C-C100D743837F}" sibTransId="{FAEB5488-9F92-4EE7-8A07-0E9F38E24FA1}"/>
    <dgm:cxn modelId="{33A2E8B5-B944-4E32-B5E2-2DE6EF82D791}" type="presOf" srcId="{FAEB5488-9F92-4EE7-8A07-0E9F38E24FA1}" destId="{26130151-0242-4259-B5D2-118CE7CE8986}" srcOrd="0" destOrd="0" presId="urn:microsoft.com/office/officeart/2005/8/layout/vProcess5"/>
    <dgm:cxn modelId="{4911ECE6-EF61-4E3D-803F-C67DB8E363B2}" type="presOf" srcId="{24A3C93B-CA4F-4F70-AFC2-7C110B8E1725}" destId="{FA84F917-F265-45D6-AA03-1E932523B93E}" srcOrd="1" destOrd="0" presId="urn:microsoft.com/office/officeart/2005/8/layout/vProcess5"/>
    <dgm:cxn modelId="{D879EE2B-8A6B-42FB-AAE3-C6728D0CFB66}" type="presParOf" srcId="{694093BC-CB24-447F-8D3C-B24A22A003C8}" destId="{EBAE99B9-80BF-40FA-8BBE-939B6D004E00}" srcOrd="0" destOrd="0" presId="urn:microsoft.com/office/officeart/2005/8/layout/vProcess5"/>
    <dgm:cxn modelId="{FC204A46-32DF-4DB9-A3FC-2E5A88EDB82A}" type="presParOf" srcId="{694093BC-CB24-447F-8D3C-B24A22A003C8}" destId="{3EA2BE40-97DE-4E24-A7AA-6A2A3AE115D5}" srcOrd="1" destOrd="0" presId="urn:microsoft.com/office/officeart/2005/8/layout/vProcess5"/>
    <dgm:cxn modelId="{06CFF852-2ABC-4E91-A4DA-281BCA333130}" type="presParOf" srcId="{694093BC-CB24-447F-8D3C-B24A22A003C8}" destId="{8E4C8CBB-B696-4446-A4A9-1A0B8077A105}" srcOrd="2" destOrd="0" presId="urn:microsoft.com/office/officeart/2005/8/layout/vProcess5"/>
    <dgm:cxn modelId="{AAA8DD34-D13C-41FA-BED4-BAC2997C69B6}" type="presParOf" srcId="{694093BC-CB24-447F-8D3C-B24A22A003C8}" destId="{890BC0C3-1C51-44A6-B162-203DCCD08196}" srcOrd="3" destOrd="0" presId="urn:microsoft.com/office/officeart/2005/8/layout/vProcess5"/>
    <dgm:cxn modelId="{1AD4FDE1-5927-40C1-98CB-361A5C480CAB}" type="presParOf" srcId="{694093BC-CB24-447F-8D3C-B24A22A003C8}" destId="{B17B2DB9-700A-49F2-AC7B-C0AC4D9BBAEB}" srcOrd="4" destOrd="0" presId="urn:microsoft.com/office/officeart/2005/8/layout/vProcess5"/>
    <dgm:cxn modelId="{6CD5928E-77AC-48F3-9D3C-62D811D2372F}" type="presParOf" srcId="{694093BC-CB24-447F-8D3C-B24A22A003C8}" destId="{26130151-0242-4259-B5D2-118CE7CE8986}" srcOrd="5" destOrd="0" presId="urn:microsoft.com/office/officeart/2005/8/layout/vProcess5"/>
    <dgm:cxn modelId="{D71CCA3F-CD0F-4834-B689-5D3BB038022C}" type="presParOf" srcId="{694093BC-CB24-447F-8D3C-B24A22A003C8}" destId="{29C954FA-2955-4FFF-9F32-B429FAE63D3D}" srcOrd="6" destOrd="0" presId="urn:microsoft.com/office/officeart/2005/8/layout/vProcess5"/>
    <dgm:cxn modelId="{EF07D933-D616-4965-9FCC-EFC3B55EF2CC}" type="presParOf" srcId="{694093BC-CB24-447F-8D3C-B24A22A003C8}" destId="{FA84F917-F265-45D6-AA03-1E932523B93E}" srcOrd="7" destOrd="0" presId="urn:microsoft.com/office/officeart/2005/8/layout/vProcess5"/>
    <dgm:cxn modelId="{F549C63F-EE54-465D-9EE4-C5633ED0311F}" type="presParOf" srcId="{694093BC-CB24-447F-8D3C-B24A22A003C8}" destId="{17E167E1-E358-4DEE-B233-DD2074CE0CA2}"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BE40-97DE-4E24-A7AA-6A2A3AE115D5}">
      <dsp:nvSpPr>
        <dsp:cNvPr id="0" name=""/>
        <dsp:cNvSpPr/>
      </dsp:nvSpPr>
      <dsp:spPr>
        <a:xfrm>
          <a:off x="0" y="0"/>
          <a:ext cx="5706519" cy="12357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The Vision and Purpose Statement resulted from discussions over several months that included representatives from all eight US Zonal Forums. </a:t>
          </a:r>
          <a:endParaRPr lang="en-US" sz="1700" kern="1200"/>
        </a:p>
      </dsp:txBody>
      <dsp:txXfrm>
        <a:off x="36194" y="36194"/>
        <a:ext cx="4373046" cy="1163363"/>
      </dsp:txXfrm>
    </dsp:sp>
    <dsp:sp modelId="{8E4C8CBB-B696-4446-A4A9-1A0B8077A105}">
      <dsp:nvSpPr>
        <dsp:cNvPr id="0" name=""/>
        <dsp:cNvSpPr/>
      </dsp:nvSpPr>
      <dsp:spPr>
        <a:xfrm>
          <a:off x="503516" y="1441710"/>
          <a:ext cx="5706519" cy="12357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The Vision Statement expresses the intention of coordinating with local service bodies to support local NA communities with training, mentoring, and fulfilling assistance requests.  </a:t>
          </a:r>
          <a:endParaRPr lang="en-US" sz="1700" kern="1200"/>
        </a:p>
      </dsp:txBody>
      <dsp:txXfrm>
        <a:off x="539710" y="1477904"/>
        <a:ext cx="4327376" cy="1163363"/>
      </dsp:txXfrm>
    </dsp:sp>
    <dsp:sp modelId="{890BC0C3-1C51-44A6-B162-203DCCD08196}">
      <dsp:nvSpPr>
        <dsp:cNvPr id="0" name=""/>
        <dsp:cNvSpPr/>
      </dsp:nvSpPr>
      <dsp:spPr>
        <a:xfrm>
          <a:off x="1007032" y="2883420"/>
          <a:ext cx="5706519" cy="12357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The Purpose Statement indicates how a project-based, informal process could better gather information and respond to requests in a timely manner. </a:t>
          </a:r>
          <a:endParaRPr lang="en-US" sz="1700" kern="1200"/>
        </a:p>
      </dsp:txBody>
      <dsp:txXfrm>
        <a:off x="1043226" y="2919614"/>
        <a:ext cx="4327376" cy="1163363"/>
      </dsp:txXfrm>
    </dsp:sp>
    <dsp:sp modelId="{B17B2DB9-700A-49F2-AC7B-C0AC4D9BBAEB}">
      <dsp:nvSpPr>
        <dsp:cNvPr id="0" name=""/>
        <dsp:cNvSpPr/>
      </dsp:nvSpPr>
      <dsp:spPr>
        <a:xfrm>
          <a:off x="4903280" y="937111"/>
          <a:ext cx="803238" cy="803238"/>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84009" y="937111"/>
        <a:ext cx="441780" cy="604437"/>
      </dsp:txXfrm>
    </dsp:sp>
    <dsp:sp modelId="{26130151-0242-4259-B5D2-118CE7CE8986}">
      <dsp:nvSpPr>
        <dsp:cNvPr id="0" name=""/>
        <dsp:cNvSpPr/>
      </dsp:nvSpPr>
      <dsp:spPr>
        <a:xfrm>
          <a:off x="5406797" y="2370583"/>
          <a:ext cx="803238" cy="803238"/>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87526" y="2370583"/>
        <a:ext cx="441780" cy="6044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BA6785-FFED-4C17-8624-A33985C725FF}" type="datetimeFigureOut">
              <a:rPr lang="en-US" smtClean="0"/>
              <a:t>9/17/2022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61D9310-9642-4483-BB52-FC36C6646F7C}" type="slidenum">
              <a:rPr lang="en-US" smtClean="0"/>
              <a:t>‹#›</a:t>
            </a:fld>
            <a:endParaRPr lang="en-US"/>
          </a:p>
        </p:txBody>
      </p:sp>
    </p:spTree>
    <p:extLst>
      <p:ext uri="{BB962C8B-B14F-4D97-AF65-F5344CB8AC3E}">
        <p14:creationId xmlns:p14="http://schemas.microsoft.com/office/powerpoint/2010/main" val="12936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8"/>
              </a:spcAft>
            </a:pPr>
            <a:r>
              <a:rPr lang="en-US" dirty="0">
                <a:solidFill>
                  <a:srgbClr val="FFFFFF"/>
                </a:solidFill>
                <a:latin typeface="Calibri" panose="020F0502020204030204" pitchFamily="34" charset="0"/>
                <a:ea typeface="Times New Roman" panose="02020603050405020304" pitchFamily="18" charset="0"/>
                <a:cs typeface="Calibri" panose="020F0502020204030204" pitchFamily="34" charset="0"/>
              </a:rPr>
              <a:t>This presentation is provided to update you on the status of the collaboration of the Zonal Forums in the United States. It is intended to provide greater clarity of the potential value these efforts can have to Narcotics Anonymous communities in the US.</a:t>
            </a:r>
          </a:p>
          <a:p>
            <a:pPr>
              <a:spcAft>
                <a:spcPts val="618"/>
              </a:spcAft>
            </a:pPr>
            <a:endParaRPr lang="en-US" dirty="0">
              <a:solidFill>
                <a:srgbClr val="FFFFFF"/>
              </a:solidFill>
              <a:latin typeface="Calibri" panose="020F0502020204030204" pitchFamily="34" charset="0"/>
              <a:ea typeface="Times New Roman" panose="02020603050405020304" pitchFamily="18" charset="0"/>
              <a:cs typeface="Calibri" panose="020F0502020204030204" pitchFamily="34" charset="0"/>
            </a:endParaRPr>
          </a:p>
          <a:p>
            <a:pPr>
              <a:spcAft>
                <a:spcPts val="618"/>
              </a:spcAft>
            </a:pPr>
            <a:r>
              <a:rPr lang="en-US" dirty="0">
                <a:solidFill>
                  <a:srgbClr val="FFFFFF"/>
                </a:solidFill>
                <a:latin typeface="Calibri" panose="020F0502020204030204" pitchFamily="34" charset="0"/>
                <a:ea typeface="Times New Roman" panose="02020603050405020304" pitchFamily="18" charset="0"/>
                <a:cs typeface="Calibri" panose="020F0502020204030204" pitchFamily="34" charset="0"/>
              </a:rPr>
              <a:t>We are seeking the conscience of your Region regarding steps in moving forward. Our desire is to be inclusive and ensure that NA Regions in the US have a voice before these activities go  further.  </a:t>
            </a:r>
            <a:endPar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2</a:t>
            </a:fld>
            <a:endParaRPr lang="en-US"/>
          </a:p>
        </p:txBody>
      </p:sp>
    </p:spTree>
    <p:extLst>
      <p:ext uri="{BB962C8B-B14F-4D97-AF65-F5344CB8AC3E}">
        <p14:creationId xmlns:p14="http://schemas.microsoft.com/office/powerpoint/2010/main" val="412280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months of work and further months of discussion and debate, the Vision and Purpose Statements were approved in October 2021. </a:t>
            </a:r>
          </a:p>
          <a:p>
            <a:endParaRPr lang="en-US" dirty="0"/>
          </a:p>
          <a:p>
            <a:r>
              <a:rPr lang="en-US" dirty="0"/>
              <a:t>They, along with the cover letter that they were presented with, identify clearly the possibilities and potential this Collaboration of US Zones could have for being a resource for our zones, regions, areas, groups and ultimately for our primary purpose.</a:t>
            </a:r>
          </a:p>
          <a:p>
            <a:endParaRPr lang="en-US" dirty="0"/>
          </a:p>
          <a:p>
            <a:r>
              <a:rPr lang="en-US" dirty="0"/>
              <a:t>Equipped with a Vision and Purpose, it was then decided that the strategic plan needed to be revisited and further fleshed out.</a:t>
            </a:r>
          </a:p>
        </p:txBody>
      </p:sp>
      <p:sp>
        <p:nvSpPr>
          <p:cNvPr id="4" name="Slide Number Placeholder 3"/>
          <p:cNvSpPr>
            <a:spLocks noGrp="1"/>
          </p:cNvSpPr>
          <p:nvPr>
            <p:ph type="sldNum" sz="quarter" idx="5"/>
          </p:nvPr>
        </p:nvSpPr>
        <p:spPr/>
        <p:txBody>
          <a:bodyPr/>
          <a:lstStyle/>
          <a:p>
            <a:fld id="{F61D9310-9642-4483-BB52-FC36C6646F7C}" type="slidenum">
              <a:rPr lang="en-US" smtClean="0"/>
              <a:t>11</a:t>
            </a:fld>
            <a:endParaRPr lang="en-US"/>
          </a:p>
        </p:txBody>
      </p:sp>
    </p:spTree>
    <p:extLst>
      <p:ext uri="{BB962C8B-B14F-4D97-AF65-F5344CB8AC3E}">
        <p14:creationId xmlns:p14="http://schemas.microsoft.com/office/powerpoint/2010/main" val="291902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strategic planning workgroup took up the work from the previous year and across seven meetings in late 2021, reassessed goals, priorities, and developed more detailed plans and approaches.</a:t>
            </a:r>
          </a:p>
        </p:txBody>
      </p:sp>
      <p:sp>
        <p:nvSpPr>
          <p:cNvPr id="4" name="Slide Number Placeholder 3"/>
          <p:cNvSpPr>
            <a:spLocks noGrp="1"/>
          </p:cNvSpPr>
          <p:nvPr>
            <p:ph type="sldNum" sz="quarter" idx="5"/>
          </p:nvPr>
        </p:nvSpPr>
        <p:spPr/>
        <p:txBody>
          <a:bodyPr/>
          <a:lstStyle/>
          <a:p>
            <a:fld id="{F61D9310-9642-4483-BB52-FC36C6646F7C}" type="slidenum">
              <a:rPr lang="en-US" smtClean="0"/>
              <a:t>12</a:t>
            </a:fld>
            <a:endParaRPr lang="en-US"/>
          </a:p>
        </p:txBody>
      </p:sp>
    </p:spTree>
    <p:extLst>
      <p:ext uri="{BB962C8B-B14F-4D97-AF65-F5344CB8AC3E}">
        <p14:creationId xmlns:p14="http://schemas.microsoft.com/office/powerpoint/2010/main" val="180527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goals that were deemed “High priority” were </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1: Increase public awareness of NA, how to contact us, and how to get information about recovery from addiction throughout all the Regions in the US. </a:t>
            </a:r>
          </a:p>
          <a:p>
            <a:r>
              <a:rPr lang="en-US" dirty="0">
                <a:effectLst/>
                <a:latin typeface="Calibri" panose="020F0502020204030204" pitchFamily="34" charset="0"/>
                <a:ea typeface="Calibri" panose="020F0502020204030204" pitchFamily="34" charset="0"/>
                <a:cs typeface="Times New Roman" panose="02020603050405020304" pitchFamily="18" charset="0"/>
              </a:rPr>
              <a:t>2: Improve access to workshops and training material</a:t>
            </a:r>
          </a:p>
          <a:p>
            <a:r>
              <a:rPr lang="en-US" dirty="0">
                <a:effectLst/>
                <a:latin typeface="Calibri" panose="020F0502020204030204" pitchFamily="34" charset="0"/>
                <a:ea typeface="Calibri" panose="020F0502020204030204" pitchFamily="34" charset="0"/>
                <a:cs typeface="Times New Roman" panose="02020603050405020304" pitchFamily="18" charset="0"/>
              </a:rPr>
              <a:t>3: Foster a common understanding of the purpose of Fellowship Development to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strengthen our Groups, build our service structure and grow our local NA communities. </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The workgroup felt that these had the greatest value with the least cost and represented the best starting points for the Collaboration of US Zones</a:t>
            </a:r>
          </a:p>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13</a:t>
            </a:fld>
            <a:endParaRPr lang="en-US"/>
          </a:p>
        </p:txBody>
      </p:sp>
    </p:spTree>
    <p:extLst>
      <p:ext uri="{BB962C8B-B14F-4D97-AF65-F5344CB8AC3E}">
        <p14:creationId xmlns:p14="http://schemas.microsoft.com/office/powerpoint/2010/main" val="143064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three goals and their approaches would produce things like</a:t>
            </a:r>
          </a:p>
          <a:p>
            <a:endParaRPr lang="en-US" dirty="0"/>
          </a:p>
          <a:p>
            <a:r>
              <a:rPr lang="en-US" dirty="0"/>
              <a:t>A US Website with the ability to link to local NA regions and areas so that whether you’re a still suffering addict, a member of NA, or someone in the public, you could come to one location to find meetings near you or how to contact the local area or region.</a:t>
            </a:r>
          </a:p>
          <a:p>
            <a:endParaRPr lang="en-US" dirty="0"/>
          </a:p>
          <a:p>
            <a:r>
              <a:rPr lang="en-US" dirty="0"/>
              <a:t>Service material on Fellowship Development would be produced that could help our local fellowship rebuild or revitalize much needed services and committees such as H&amp;I, Outreach, and Public Relations</a:t>
            </a:r>
          </a:p>
          <a:p>
            <a:endParaRPr lang="en-US" dirty="0"/>
          </a:p>
          <a:p>
            <a:r>
              <a:rPr lang="en-US" dirty="0"/>
              <a:t>And ongoing workshops could be provided that capitalizes the vast resources such a collaboration of zones would have on a variety of topics. We could coordinate with existing resources such as NA Virtual Outreach and the Multi Zonal Video Workgroup to make videos from these workshops easily accessible to our local members. </a:t>
            </a:r>
          </a:p>
        </p:txBody>
      </p:sp>
      <p:sp>
        <p:nvSpPr>
          <p:cNvPr id="4" name="Slide Number Placeholder 3"/>
          <p:cNvSpPr>
            <a:spLocks noGrp="1"/>
          </p:cNvSpPr>
          <p:nvPr>
            <p:ph type="sldNum" sz="quarter" idx="5"/>
          </p:nvPr>
        </p:nvSpPr>
        <p:spPr/>
        <p:txBody>
          <a:bodyPr/>
          <a:lstStyle/>
          <a:p>
            <a:fld id="{F61D9310-9642-4483-BB52-FC36C6646F7C}" type="slidenum">
              <a:rPr lang="en-US" smtClean="0"/>
              <a:t>14</a:t>
            </a:fld>
            <a:endParaRPr lang="en-US"/>
          </a:p>
        </p:txBody>
      </p:sp>
    </p:spTree>
    <p:extLst>
      <p:ext uri="{BB962C8B-B14F-4D97-AF65-F5344CB8AC3E}">
        <p14:creationId xmlns:p14="http://schemas.microsoft.com/office/powerpoint/2010/main" val="96239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15</a:t>
            </a:fld>
            <a:endParaRPr lang="en-US"/>
          </a:p>
        </p:txBody>
      </p:sp>
    </p:spTree>
    <p:extLst>
      <p:ext uri="{BB962C8B-B14F-4D97-AF65-F5344CB8AC3E}">
        <p14:creationId xmlns:p14="http://schemas.microsoft.com/office/powerpoint/2010/main" val="310172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comments could become one but right now the above are mostly quoted with revisions </a:t>
            </a:r>
            <a:r>
              <a:rPr lang="en-US"/>
              <a:t>only spelling errors. </a:t>
            </a:r>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16</a:t>
            </a:fld>
            <a:endParaRPr lang="en-US"/>
          </a:p>
        </p:txBody>
      </p:sp>
    </p:spTree>
    <p:extLst>
      <p:ext uri="{BB962C8B-B14F-4D97-AF65-F5344CB8AC3E}">
        <p14:creationId xmlns:p14="http://schemas.microsoft.com/office/powerpoint/2010/main" val="266946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comments could become one but right now the above are mostly quoted with revisions </a:t>
            </a:r>
            <a:r>
              <a:rPr lang="en-US"/>
              <a:t>only spelling errors. </a:t>
            </a:r>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17</a:t>
            </a:fld>
            <a:endParaRPr lang="en-US"/>
          </a:p>
        </p:txBody>
      </p:sp>
    </p:spTree>
    <p:extLst>
      <p:ext uri="{BB962C8B-B14F-4D97-AF65-F5344CB8AC3E}">
        <p14:creationId xmlns:p14="http://schemas.microsoft.com/office/powerpoint/2010/main" val="228105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Times New Roman" panose="02020603050405020304" pitchFamily="18" charset="0"/>
                <a:cs typeface="Calibri" panose="020F0502020204030204" pitchFamily="34" charset="0"/>
              </a:rPr>
              <a:t>So, now that we have concluded preliminary work on the Collaboration of US Zones, we are ready to move forward with the actions envisioned in the Vision and Purpose Statement and in the Strategic Plan. Before doing so, however, we need to hear from the NA Regions in the United States. </a:t>
            </a:r>
          </a:p>
          <a:p>
            <a:endParaRPr lang="en-US"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Does your region support the activities that have been outlined?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To determine this, we created a simple poll asking the regions of the US if they support forming this service body to collaborate. To be clear, this service body would not be a part of the delegation stream between groups and world.</a:t>
            </a:r>
          </a:p>
          <a:p>
            <a:r>
              <a:rPr lang="en-US" dirty="0">
                <a:latin typeface="Calibri" panose="020F0502020204030204" pitchFamily="34" charset="0"/>
                <a:ea typeface="Times New Roman" panose="02020603050405020304" pitchFamily="18" charset="0"/>
                <a:cs typeface="Calibri" panose="020F0502020204030204" pitchFamily="34" charset="0"/>
              </a:rPr>
              <a:t>Please respond to this poll by November 15.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If there is support by the regions for moving forward, we can then look at getting to work implementing our strategic plan.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18</a:t>
            </a:fld>
            <a:endParaRPr lang="en-US"/>
          </a:p>
        </p:txBody>
      </p:sp>
    </p:spTree>
    <p:extLst>
      <p:ext uri="{BB962C8B-B14F-4D97-AF65-F5344CB8AC3E}">
        <p14:creationId xmlns:p14="http://schemas.microsoft.com/office/powerpoint/2010/main" val="2046590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please read the other documents referenced in this presentation such as the Vision and Purpose Statements, their cover letter, and the Strategic Plan.</a:t>
            </a:r>
          </a:p>
          <a:p>
            <a:endParaRPr lang="en-US" dirty="0"/>
          </a:p>
          <a:p>
            <a:r>
              <a:rPr lang="en-US" dirty="0"/>
              <a:t>You can find those and much more on the US Collaboration of Zones Google drive that is linked to in the QR code </a:t>
            </a:r>
            <a:r>
              <a:rPr lang="en-US"/>
              <a:t>on screen </a:t>
            </a:r>
            <a:r>
              <a:rPr lang="en-US" dirty="0"/>
              <a:t>now</a:t>
            </a:r>
          </a:p>
          <a:p>
            <a:endParaRPr lang="en-US" dirty="0"/>
          </a:p>
          <a:p>
            <a:r>
              <a:rPr lang="en-US" dirty="0"/>
              <a:t>And you can reach out to the action plan task team members through their Google Group at us-zones-action-plan@googlegroups.com</a:t>
            </a:r>
          </a:p>
          <a:p>
            <a:endParaRPr lang="en-US" dirty="0"/>
          </a:p>
          <a:p>
            <a:r>
              <a:rPr lang="en-US" dirty="0"/>
              <a:t>Each of the members are willing to attend service meetings virtually, help present, answer questions, or help in any way we can.</a:t>
            </a:r>
          </a:p>
          <a:p>
            <a:endParaRPr lang="en-US" dirty="0"/>
          </a:p>
          <a:p>
            <a:pPr defTabSz="942289">
              <a:defRPr/>
            </a:pPr>
            <a:r>
              <a:rPr lang="en-US" dirty="0"/>
              <a:t>On behalf of the US Collaboration of Zones, thank you for your time and your service. </a:t>
            </a:r>
          </a:p>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19</a:t>
            </a:fld>
            <a:endParaRPr lang="en-US"/>
          </a:p>
        </p:txBody>
      </p:sp>
    </p:spTree>
    <p:extLst>
      <p:ext uri="{BB962C8B-B14F-4D97-AF65-F5344CB8AC3E}">
        <p14:creationId xmlns:p14="http://schemas.microsoft.com/office/powerpoint/2010/main" val="202195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effort emerged from the virtual meetings of the 15 Narcotics Anonymous Zonal Forums from around the world that began in early 2019. </a:t>
            </a:r>
          </a:p>
          <a:p>
            <a:pPr indent="-235572">
              <a:buFont typeface="Arial" panose="020B0604020202020204" pitchFamily="34" charset="0"/>
              <a:buChar char="•"/>
            </a:pPr>
            <a:endParaRPr lang="en-US" dirty="0"/>
          </a:p>
          <a:p>
            <a:r>
              <a:rPr lang="en-US" dirty="0"/>
              <a:t>As a result of those meetings, representatives of the eight Zonal Forums serving NA Regions in the United States expressed interest in meeting for the purpose of coordinating efforts. </a:t>
            </a:r>
          </a:p>
          <a:p>
            <a:pPr indent="-235572">
              <a:buFont typeface="Arial" panose="020B0604020202020204" pitchFamily="34" charset="0"/>
              <a:buChar char="•"/>
            </a:pPr>
            <a:endParaRPr lang="en-US" dirty="0"/>
          </a:p>
          <a:p>
            <a:r>
              <a:rPr lang="en-US" dirty="0"/>
              <a:t>The first meeting in December of 2019 identified many opportunities for Zonal Forums within the US to collaborate.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1D9310-9642-4483-BB52-FC36C6646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79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Calibri" panose="020F0502020204030204" pitchFamily="34" charset="0"/>
                <a:ea typeface="Times New Roman" panose="02020603050405020304" pitchFamily="18" charset="0"/>
                <a:cs typeface="Calibri" panose="020F0502020204030204" pitchFamily="34" charset="0"/>
              </a:rPr>
              <a:t>An initial survey was sent out to the US Zonal Forums in August 2020. It identified areas where more assistance to local NA communities could be needed. </a:t>
            </a:r>
          </a:p>
          <a:p>
            <a:endParaRPr lang="en-US"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The top three responses were: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71145" indent="-471145">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Planning first / create strategic plan</a:t>
            </a:r>
          </a:p>
          <a:p>
            <a:pPr marL="471145" indent="-471145">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Public relations / Fellowship development tools</a:t>
            </a:r>
          </a:p>
          <a:p>
            <a:pPr marL="471145" indent="-471145">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US Website (including meeting information)</a:t>
            </a:r>
          </a:p>
          <a:p>
            <a:pPr marL="353358" indent="-353358">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From that survey, it was decided to start with planning first. A Strategic Planning workgroup was delegated the task of looking at what first steps might look like for something like this Collaboration of US Zones.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That workgroup identified some key possible starting points and services – the foremost being the need to establish a Vision and Purpose for such a collaborative.</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The next workgroup created was then tasked with creating that  Vision and Purpose </a:t>
            </a:r>
            <a:endParaRPr lang="en-US" dirty="0"/>
          </a:p>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4</a:t>
            </a:fld>
            <a:endParaRPr lang="en-US"/>
          </a:p>
        </p:txBody>
      </p:sp>
    </p:spTree>
    <p:extLst>
      <p:ext uri="{BB962C8B-B14F-4D97-AF65-F5344CB8AC3E}">
        <p14:creationId xmlns:p14="http://schemas.microsoft.com/office/powerpoint/2010/main" val="131053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dirty="0">
                <a:effectLst/>
              </a:rPr>
              <a:t>The Vision and Purpose workgroup included representatives from all eight US Zones. They spent several months drafting a Vision and Purpose statement that was presented to the zones in April 2021</a:t>
            </a:r>
            <a:endParaRPr lang="en-US" b="0" dirty="0"/>
          </a:p>
          <a:p>
            <a:pPr algn="just"/>
            <a:br>
              <a:rPr lang="en-US" b="0" dirty="0">
                <a:effectLst/>
              </a:rPr>
            </a:br>
            <a:r>
              <a:rPr lang="en-US" b="0" dirty="0">
                <a:effectLst/>
              </a:rPr>
              <a:t>The Vision Statement expresses the intention of coordinating with local service bodies to support local NA communities with training, mentoring, and fulfilling assistance requests.  </a:t>
            </a:r>
          </a:p>
          <a:p>
            <a:pPr algn="just"/>
            <a:endParaRPr lang="en-US" b="0" dirty="0"/>
          </a:p>
          <a:p>
            <a:pPr algn="just"/>
            <a:r>
              <a:rPr lang="en-US" b="0" dirty="0">
                <a:effectLst/>
              </a:rPr>
              <a:t>The Purpose Statement indicates how a project-based, informal process could better gather information and respond to requests in a timely manner. </a:t>
            </a:r>
          </a:p>
          <a:p>
            <a:pPr algn="just"/>
            <a:endParaRPr lang="en-US" b="0" dirty="0">
              <a:effectLst/>
            </a:endParaRPr>
          </a:p>
          <a:p>
            <a:pPr algn="just"/>
            <a:r>
              <a:rPr lang="en-US" b="0" dirty="0">
                <a:effectLst/>
              </a:rPr>
              <a:t>The Vision and Purpose demonstrated how these efforts could allow us to harness resources in a way that serves the fellowship and, ultimately, NA Groups’ primary purpose of carrying the message to the addicts who still suffer. </a:t>
            </a:r>
          </a:p>
          <a:p>
            <a:endParaRPr lang="en-US" b="0" dirty="0"/>
          </a:p>
        </p:txBody>
      </p:sp>
      <p:sp>
        <p:nvSpPr>
          <p:cNvPr id="4" name="Slide Number Placeholder 3"/>
          <p:cNvSpPr>
            <a:spLocks noGrp="1"/>
          </p:cNvSpPr>
          <p:nvPr>
            <p:ph type="sldNum" sz="quarter" idx="5"/>
          </p:nvPr>
        </p:nvSpPr>
        <p:spPr/>
        <p:txBody>
          <a:bodyPr/>
          <a:lstStyle/>
          <a:p>
            <a:fld id="{F61D9310-9642-4483-BB52-FC36C6646F7C}" type="slidenum">
              <a:rPr lang="en-US" smtClean="0"/>
              <a:t>5</a:t>
            </a:fld>
            <a:endParaRPr lang="en-US"/>
          </a:p>
        </p:txBody>
      </p:sp>
    </p:spTree>
    <p:extLst>
      <p:ext uri="{BB962C8B-B14F-4D97-AF65-F5344CB8AC3E}">
        <p14:creationId xmlns:p14="http://schemas.microsoft.com/office/powerpoint/2010/main" val="335585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first part of our Vision statement. It helps set the stage for why we come together in this way and speaks of coordinating services that this body is uniquely qualified for, meaning that it would not seek to duplicate existing services but rather act as a means of coordination, support, and shared resources.</a:t>
            </a:r>
          </a:p>
        </p:txBody>
      </p:sp>
      <p:sp>
        <p:nvSpPr>
          <p:cNvPr id="4" name="Slide Number Placeholder 3"/>
          <p:cNvSpPr>
            <a:spLocks noGrp="1"/>
          </p:cNvSpPr>
          <p:nvPr>
            <p:ph type="sldNum" sz="quarter" idx="5"/>
          </p:nvPr>
        </p:nvSpPr>
        <p:spPr/>
        <p:txBody>
          <a:bodyPr/>
          <a:lstStyle/>
          <a:p>
            <a:fld id="{F61D9310-9642-4483-BB52-FC36C6646F7C}" type="slidenum">
              <a:rPr lang="en-US" smtClean="0"/>
              <a:t>6</a:t>
            </a:fld>
            <a:endParaRPr lang="en-US"/>
          </a:p>
        </p:txBody>
      </p:sp>
    </p:spTree>
    <p:extLst>
      <p:ext uri="{BB962C8B-B14F-4D97-AF65-F5344CB8AC3E}">
        <p14:creationId xmlns:p14="http://schemas.microsoft.com/office/powerpoint/2010/main" val="115342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of the Vision Statement speaks to the primary goals of this collaborative – what we would seek to support, provide, and accomplish. It speaks of things such as consistency, communications, coordination, training, and being a national resource – all of which address gaps in the current services and resources available in the US.</a:t>
            </a:r>
          </a:p>
        </p:txBody>
      </p:sp>
      <p:sp>
        <p:nvSpPr>
          <p:cNvPr id="4" name="Slide Number Placeholder 3"/>
          <p:cNvSpPr>
            <a:spLocks noGrp="1"/>
          </p:cNvSpPr>
          <p:nvPr>
            <p:ph type="sldNum" sz="quarter" idx="5"/>
          </p:nvPr>
        </p:nvSpPr>
        <p:spPr/>
        <p:txBody>
          <a:bodyPr/>
          <a:lstStyle/>
          <a:p>
            <a:fld id="{F61D9310-9642-4483-BB52-FC36C6646F7C}" type="slidenum">
              <a:rPr lang="en-US" smtClean="0"/>
              <a:t>7</a:t>
            </a:fld>
            <a:endParaRPr lang="en-US"/>
          </a:p>
        </p:txBody>
      </p:sp>
    </p:spTree>
    <p:extLst>
      <p:ext uri="{BB962C8B-B14F-4D97-AF65-F5344CB8AC3E}">
        <p14:creationId xmlns:p14="http://schemas.microsoft.com/office/powerpoint/2010/main" val="420516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 and Purpose workgroup felt strongly that there be a statement of accountability,  </a:t>
            </a:r>
          </a:p>
          <a:p>
            <a:endParaRPr lang="en-US" dirty="0"/>
          </a:p>
          <a:p>
            <a:r>
              <a:rPr lang="en-US" dirty="0"/>
              <a:t>Something that speaks clearly that this Collaboration of US Zones was not trying to be some outside entity – but would be directly connected and accountable to our existing service bodies and therefore our groups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8</a:t>
            </a:fld>
            <a:endParaRPr lang="en-US"/>
          </a:p>
        </p:txBody>
      </p:sp>
    </p:spTree>
    <p:extLst>
      <p:ext uri="{BB962C8B-B14F-4D97-AF65-F5344CB8AC3E}">
        <p14:creationId xmlns:p14="http://schemas.microsoft.com/office/powerpoint/2010/main" val="302651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statement took the Vision and sought to answer the question – “If this Vision represents our goals and possibilities, what does the work look like that accomplishes that vision?”</a:t>
            </a:r>
          </a:p>
          <a:p>
            <a:endParaRPr lang="en-US" dirty="0"/>
          </a:p>
          <a:p>
            <a:r>
              <a:rPr lang="en-US" dirty="0"/>
              <a:t>It gives substance to the goals and aspirations of the Vision Statement with statements about zonal awareness, communications, leveraging technology, supporting Public Relations efforts, having a national public presence in the US, and project-based fellowship development and outreach. Each of those statements contain examples of how we might go about accomplishing those efforts.</a:t>
            </a:r>
          </a:p>
        </p:txBody>
      </p:sp>
      <p:sp>
        <p:nvSpPr>
          <p:cNvPr id="4" name="Slide Number Placeholder 3"/>
          <p:cNvSpPr>
            <a:spLocks noGrp="1"/>
          </p:cNvSpPr>
          <p:nvPr>
            <p:ph type="sldNum" sz="quarter" idx="5"/>
          </p:nvPr>
        </p:nvSpPr>
        <p:spPr/>
        <p:txBody>
          <a:bodyPr/>
          <a:lstStyle/>
          <a:p>
            <a:fld id="{F61D9310-9642-4483-BB52-FC36C6646F7C}" type="slidenum">
              <a:rPr lang="en-US" smtClean="0"/>
              <a:t>9</a:t>
            </a:fld>
            <a:endParaRPr lang="en-US"/>
          </a:p>
        </p:txBody>
      </p:sp>
    </p:spTree>
    <p:extLst>
      <p:ext uri="{BB962C8B-B14F-4D97-AF65-F5344CB8AC3E}">
        <p14:creationId xmlns:p14="http://schemas.microsoft.com/office/powerpoint/2010/main" val="171564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you can see here, the same statement of accountability that was in the Vision was also put into the Purpose. </a:t>
            </a:r>
          </a:p>
          <a:p>
            <a:endParaRPr lang="en-US" dirty="0"/>
          </a:p>
          <a:p>
            <a:pPr defTabSz="942289">
              <a:defRPr/>
            </a:pPr>
            <a:r>
              <a:rPr lang="en-US" dirty="0"/>
              <a:t>This acts as the reminder that even as the US Collaboration of Zones goes about its efforts to coordinate and support services, “We will always remember who we serve and why”</a:t>
            </a:r>
          </a:p>
          <a:p>
            <a:endParaRPr lang="en-US" dirty="0"/>
          </a:p>
        </p:txBody>
      </p:sp>
      <p:sp>
        <p:nvSpPr>
          <p:cNvPr id="4" name="Slide Number Placeholder 3"/>
          <p:cNvSpPr>
            <a:spLocks noGrp="1"/>
          </p:cNvSpPr>
          <p:nvPr>
            <p:ph type="sldNum" sz="quarter" idx="5"/>
          </p:nvPr>
        </p:nvSpPr>
        <p:spPr/>
        <p:txBody>
          <a:bodyPr/>
          <a:lstStyle/>
          <a:p>
            <a:fld id="{F61D9310-9642-4483-BB52-FC36C6646F7C}" type="slidenum">
              <a:rPr lang="en-US" smtClean="0"/>
              <a:t>10</a:t>
            </a:fld>
            <a:endParaRPr lang="en-US"/>
          </a:p>
        </p:txBody>
      </p:sp>
    </p:spTree>
    <p:extLst>
      <p:ext uri="{BB962C8B-B14F-4D97-AF65-F5344CB8AC3E}">
        <p14:creationId xmlns:p14="http://schemas.microsoft.com/office/powerpoint/2010/main" val="324224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33A7-6900-4987-B64C-3A12CEE672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68FC4-E1AC-44BA-BC93-61900E346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4DCB70-C079-4342-996A-1926B22241CC}"/>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5" name="Footer Placeholder 4">
            <a:extLst>
              <a:ext uri="{FF2B5EF4-FFF2-40B4-BE49-F238E27FC236}">
                <a16:creationId xmlns:a16="http://schemas.microsoft.com/office/drawing/2014/main" id="{32D07CDC-75C1-4DF4-8CF8-E370BC43D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8C0CD-D4F4-4393-B252-8E742A5383BF}"/>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55628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C7D6-16CB-45B7-B566-14F40245A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A38EF9-EE30-45A8-A253-0E5646BB1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E3980-B959-458B-9718-777E44B72DB3}"/>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5" name="Footer Placeholder 4">
            <a:extLst>
              <a:ext uri="{FF2B5EF4-FFF2-40B4-BE49-F238E27FC236}">
                <a16:creationId xmlns:a16="http://schemas.microsoft.com/office/drawing/2014/main" id="{085E4949-5559-4A36-988F-B76BC9876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6CFF-3C2C-4975-9C18-2FB6397841AE}"/>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16922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C8FBE2-CC9B-4C6B-853F-F17C9C831B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BCC9F7-98D1-4BEE-A236-7729C0169B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E3BC6-544D-48B6-AF48-8F08118DA854}"/>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5" name="Footer Placeholder 4">
            <a:extLst>
              <a:ext uri="{FF2B5EF4-FFF2-40B4-BE49-F238E27FC236}">
                <a16:creationId xmlns:a16="http://schemas.microsoft.com/office/drawing/2014/main" id="{17C3E119-EF3F-4A0A-AE7C-34AA17C1E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AA3D-8B14-4287-A903-F086094538EB}"/>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338906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243763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54518" y="965200"/>
            <a:ext cx="5183716" cy="349251"/>
          </a:xfrm>
        </p:spPr>
        <p:txBody>
          <a:bodyPr/>
          <a:lstStyle/>
          <a:p>
            <a:pPr lvl="0"/>
            <a:r>
              <a:rPr lang="en-US" dirty="0"/>
              <a:t>Click to edit Master text styles</a:t>
            </a:r>
          </a:p>
        </p:txBody>
      </p:sp>
    </p:spTree>
    <p:extLst>
      <p:ext uri="{BB962C8B-B14F-4D97-AF65-F5344CB8AC3E}">
        <p14:creationId xmlns:p14="http://schemas.microsoft.com/office/powerpoint/2010/main" val="244168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1610978100"/>
              </p:ext>
            </p:extLst>
          </p:nvPr>
        </p:nvGraphicFramePr>
        <p:xfrm>
          <a:off x="273050" y="1403201"/>
          <a:ext cx="7938199" cy="2913167"/>
        </p:xfrm>
        <a:graphic>
          <a:graphicData uri="http://schemas.openxmlformats.org/drawingml/2006/table">
            <a:tbl>
              <a:tblPr firstRow="1" lastRow="1" bandRow="1">
                <a:tableStyleId>{1FECB4D8-DB02-4DC6-A0A2-4F2EBAE1DC90}</a:tableStyleId>
              </a:tblPr>
              <a:tblGrid>
                <a:gridCol w="6403160">
                  <a:extLst>
                    <a:ext uri="{9D8B030D-6E8A-4147-A177-3AD203B41FA5}">
                      <a16:colId xmlns:a16="http://schemas.microsoft.com/office/drawing/2014/main" val="20000"/>
                    </a:ext>
                  </a:extLst>
                </a:gridCol>
                <a:gridCol w="955219">
                  <a:extLst>
                    <a:ext uri="{9D8B030D-6E8A-4147-A177-3AD203B41FA5}">
                      <a16:colId xmlns:a16="http://schemas.microsoft.com/office/drawing/2014/main" val="20001"/>
                    </a:ext>
                  </a:extLst>
                </a:gridCol>
                <a:gridCol w="579820">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L="121920" marR="12192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54518" y="965200"/>
            <a:ext cx="5971116" cy="349251"/>
          </a:xfrm>
        </p:spPr>
        <p:txBody>
          <a:bodyPr/>
          <a:lstStyle/>
          <a:p>
            <a:pPr lvl="0"/>
            <a:r>
              <a:rPr lang="en-US" dirty="0"/>
              <a:t>Click to edit Master text styles</a:t>
            </a:r>
          </a:p>
        </p:txBody>
      </p:sp>
    </p:spTree>
    <p:extLst>
      <p:ext uri="{BB962C8B-B14F-4D97-AF65-F5344CB8AC3E}">
        <p14:creationId xmlns:p14="http://schemas.microsoft.com/office/powerpoint/2010/main" val="731426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F4DD-72C4-421A-9C5B-326341623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A8BBD9-2022-4E2B-A683-F4B23AB130F1}"/>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3CC713-2913-42F0-B387-367D435E181E}"/>
              </a:ext>
            </a:extLst>
          </p:cNvPr>
          <p:cNvSpPr>
            <a:spLocks noGrp="1"/>
          </p:cNvSpPr>
          <p:nvPr>
            <p:ph type="dt" sz="half" idx="10"/>
          </p:nvPr>
        </p:nvSpPr>
        <p:spPr/>
        <p:txBody>
          <a:bodyPr/>
          <a:lstStyle/>
          <a:p>
            <a:fld id="{7474B9DD-1051-41D2-8753-EDBD90904B97}" type="datetimeFigureOut">
              <a:rPr lang="en-US" smtClean="0"/>
              <a:t>9/17/2022</a:t>
            </a:fld>
            <a:endParaRPr lang="en-US"/>
          </a:p>
        </p:txBody>
      </p:sp>
      <p:sp>
        <p:nvSpPr>
          <p:cNvPr id="5" name="Footer Placeholder 4">
            <a:extLst>
              <a:ext uri="{FF2B5EF4-FFF2-40B4-BE49-F238E27FC236}">
                <a16:creationId xmlns:a16="http://schemas.microsoft.com/office/drawing/2014/main" id="{B5554864-6659-4E59-9675-42057EECA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FD371-2192-42F9-8375-5B22B0A022D3}"/>
              </a:ext>
            </a:extLst>
          </p:cNvPr>
          <p:cNvSpPr>
            <a:spLocks noGrp="1"/>
          </p:cNvSpPr>
          <p:nvPr>
            <p:ph type="sldNum" sz="quarter" idx="12"/>
          </p:nvPr>
        </p:nvSpPr>
        <p:spPr/>
        <p:txBody>
          <a:bodyPr/>
          <a:lstStyle/>
          <a:p>
            <a:fld id="{F2810E9E-2B96-4960-BE42-8394C759915B}" type="slidenum">
              <a:rPr lang="en-US" smtClean="0"/>
              <a:t>‹#›</a:t>
            </a:fld>
            <a:endParaRPr lang="en-US"/>
          </a:p>
        </p:txBody>
      </p:sp>
    </p:spTree>
    <p:extLst>
      <p:ext uri="{BB962C8B-B14F-4D97-AF65-F5344CB8AC3E}">
        <p14:creationId xmlns:p14="http://schemas.microsoft.com/office/powerpoint/2010/main" val="37293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F844-60D4-411A-BD33-BB87E3EA0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DEDB8-A73A-4E1B-B91A-CFDE6DB678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0BFE7-2174-4807-BB87-DDD705BF9A4F}"/>
              </a:ext>
            </a:extLst>
          </p:cNvPr>
          <p:cNvSpPr>
            <a:spLocks noGrp="1"/>
          </p:cNvSpPr>
          <p:nvPr>
            <p:ph type="dt" sz="half" idx="10"/>
          </p:nvPr>
        </p:nvSpPr>
        <p:spPr/>
        <p:txBody>
          <a:bodyPr/>
          <a:lstStyle/>
          <a:p>
            <a:fld id="{7474B9DD-1051-41D2-8753-EDBD90904B97}" type="datetimeFigureOut">
              <a:rPr lang="en-US" smtClean="0"/>
              <a:t>9/17/2022</a:t>
            </a:fld>
            <a:endParaRPr lang="en-US"/>
          </a:p>
        </p:txBody>
      </p:sp>
      <p:sp>
        <p:nvSpPr>
          <p:cNvPr id="5" name="Footer Placeholder 4">
            <a:extLst>
              <a:ext uri="{FF2B5EF4-FFF2-40B4-BE49-F238E27FC236}">
                <a16:creationId xmlns:a16="http://schemas.microsoft.com/office/drawing/2014/main" id="{DA89F4B3-450A-4553-AB40-BFBB3C31C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E32DA-165C-48C3-9A6A-7743A13BD7D9}"/>
              </a:ext>
            </a:extLst>
          </p:cNvPr>
          <p:cNvSpPr>
            <a:spLocks noGrp="1"/>
          </p:cNvSpPr>
          <p:nvPr>
            <p:ph type="sldNum" sz="quarter" idx="12"/>
          </p:nvPr>
        </p:nvSpPr>
        <p:spPr/>
        <p:txBody>
          <a:bodyPr/>
          <a:lstStyle/>
          <a:p>
            <a:fld id="{F2810E9E-2B96-4960-BE42-8394C759915B}" type="slidenum">
              <a:rPr lang="en-US" smtClean="0"/>
              <a:t>‹#›</a:t>
            </a:fld>
            <a:endParaRPr lang="en-US"/>
          </a:p>
        </p:txBody>
      </p:sp>
    </p:spTree>
    <p:extLst>
      <p:ext uri="{BB962C8B-B14F-4D97-AF65-F5344CB8AC3E}">
        <p14:creationId xmlns:p14="http://schemas.microsoft.com/office/powerpoint/2010/main" val="136812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FD5B-7C2C-43F1-8D72-904F6AAFC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C3CF8-F181-4A13-86AF-AB92B93AC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E4C2D-0DAF-433A-AE1F-E521884266C4}"/>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5" name="Footer Placeholder 4">
            <a:extLst>
              <a:ext uri="{FF2B5EF4-FFF2-40B4-BE49-F238E27FC236}">
                <a16:creationId xmlns:a16="http://schemas.microsoft.com/office/drawing/2014/main" id="{1830071E-555A-48F5-BC5D-89BFE320A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39C12-23C5-4AE8-BEBC-030B9A20AB1E}"/>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40175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B220-423A-4D81-9B39-49964392B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806CE0-6760-49CD-BEA6-60F4A03C32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C9D72-0E7A-460E-AE59-0007A80FBC3C}"/>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5" name="Footer Placeholder 4">
            <a:extLst>
              <a:ext uri="{FF2B5EF4-FFF2-40B4-BE49-F238E27FC236}">
                <a16:creationId xmlns:a16="http://schemas.microsoft.com/office/drawing/2014/main" id="{EE80E8F9-1315-4704-8DFE-95B11650D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EE0F8-5F43-4928-A6A9-2C13E73EA28A}"/>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339796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D2B9-D167-45BB-B64D-853472B97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9ACFB-F746-4BD7-A193-3E31D2C5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C90045-0255-4D52-B339-D6290D8151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893C22-3569-4AB1-A3CC-06B6C139507B}"/>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6" name="Footer Placeholder 5">
            <a:extLst>
              <a:ext uri="{FF2B5EF4-FFF2-40B4-BE49-F238E27FC236}">
                <a16:creationId xmlns:a16="http://schemas.microsoft.com/office/drawing/2014/main" id="{97B7EB9F-1EDF-419D-82D7-45F01A452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CE82C-7783-4E3A-8447-EF401532028E}"/>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410824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B081-B83D-4F96-BFE8-8F218DCD59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53D8EB-2214-4B90-89DA-8068B6B59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6C9457-A3D8-4CCD-B4A0-99781C750E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520C3B-C890-4C54-846E-1CFBF9BAB0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F4FA5-4D3E-4CBD-B862-6A65152B0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114928-2A0D-4259-9A74-AE3AE2E546B7}"/>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8" name="Footer Placeholder 7">
            <a:extLst>
              <a:ext uri="{FF2B5EF4-FFF2-40B4-BE49-F238E27FC236}">
                <a16:creationId xmlns:a16="http://schemas.microsoft.com/office/drawing/2014/main" id="{075A6110-B404-44B9-9488-C2C9D356EA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EE3F2E-E5CB-407A-9031-C71C499E3171}"/>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19969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761B-7271-4C3B-812F-EB0C1AF00C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0AD52-EF88-46D4-9AB9-BD00E7D4529A}"/>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4" name="Footer Placeholder 3">
            <a:extLst>
              <a:ext uri="{FF2B5EF4-FFF2-40B4-BE49-F238E27FC236}">
                <a16:creationId xmlns:a16="http://schemas.microsoft.com/office/drawing/2014/main" id="{01A68FD9-E5BC-4B42-BE80-1F5F82BBA1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2F6744-350D-479D-9729-A05FA03E97E4}"/>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377395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A9349-9F63-4264-957E-B48AA2B4E921}"/>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3" name="Footer Placeholder 2">
            <a:extLst>
              <a:ext uri="{FF2B5EF4-FFF2-40B4-BE49-F238E27FC236}">
                <a16:creationId xmlns:a16="http://schemas.microsoft.com/office/drawing/2014/main" id="{81C80E36-FC72-43AE-8289-8CF546587B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FDC16-D14C-416A-AB3D-61501E72FDBA}"/>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339147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F3A0-2C45-4AFD-A643-9DC540E9D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5264C3-8FD3-4528-AD17-266AC47E3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B6C469-F464-4462-88C9-FB17F8082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1B425-C913-407C-A277-7FE693E5755D}"/>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6" name="Footer Placeholder 5">
            <a:extLst>
              <a:ext uri="{FF2B5EF4-FFF2-40B4-BE49-F238E27FC236}">
                <a16:creationId xmlns:a16="http://schemas.microsoft.com/office/drawing/2014/main" id="{9FCA74A4-8EEE-465C-B1E7-6D3C653EE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94C2F-0C6B-43CF-B98E-D2D828BFEAD6}"/>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269160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A30-2099-4D6F-B0E1-5F7695D99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780CCD-0C8D-41F4-8C2C-741F9848C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4299BB-129E-41F6-91A0-77C9098F4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0742B-A1C1-4E23-8EBB-A9C49ABB0A1C}"/>
              </a:ext>
            </a:extLst>
          </p:cNvPr>
          <p:cNvSpPr>
            <a:spLocks noGrp="1"/>
          </p:cNvSpPr>
          <p:nvPr>
            <p:ph type="dt" sz="half" idx="10"/>
          </p:nvPr>
        </p:nvSpPr>
        <p:spPr/>
        <p:txBody>
          <a:bodyPr/>
          <a:lstStyle/>
          <a:p>
            <a:fld id="{1873B024-A6BE-4C35-AFEC-B47103503499}" type="datetimeFigureOut">
              <a:rPr lang="en-US" smtClean="0"/>
              <a:t>9/17/2022</a:t>
            </a:fld>
            <a:endParaRPr lang="en-US"/>
          </a:p>
        </p:txBody>
      </p:sp>
      <p:sp>
        <p:nvSpPr>
          <p:cNvPr id="6" name="Footer Placeholder 5">
            <a:extLst>
              <a:ext uri="{FF2B5EF4-FFF2-40B4-BE49-F238E27FC236}">
                <a16:creationId xmlns:a16="http://schemas.microsoft.com/office/drawing/2014/main" id="{3D57072D-5C11-4209-9753-89589C33B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1C4C8-3ACC-4598-8A27-6FF50DA9C673}"/>
              </a:ext>
            </a:extLst>
          </p:cNvPr>
          <p:cNvSpPr>
            <a:spLocks noGrp="1"/>
          </p:cNvSpPr>
          <p:nvPr>
            <p:ph type="sldNum" sz="quarter" idx="12"/>
          </p:nvPr>
        </p:nvSpPr>
        <p:spPr/>
        <p:txBody>
          <a:bodyPr/>
          <a:lstStyle/>
          <a:p>
            <a:fld id="{996C1FD9-0E48-4067-8D93-5D7F66D837AB}" type="slidenum">
              <a:rPr lang="en-US" smtClean="0"/>
              <a:t>‹#›</a:t>
            </a:fld>
            <a:endParaRPr lang="en-US"/>
          </a:p>
        </p:txBody>
      </p:sp>
    </p:spTree>
    <p:extLst>
      <p:ext uri="{BB962C8B-B14F-4D97-AF65-F5344CB8AC3E}">
        <p14:creationId xmlns:p14="http://schemas.microsoft.com/office/powerpoint/2010/main" val="271979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E9D96-D6FC-4BB0-B0A9-E1CAB336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4804E1-4058-492D-9B26-AFBA8BE83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927F8-96E3-4031-8ED5-A9C95A42D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3B024-A6BE-4C35-AFEC-B47103503499}" type="datetimeFigureOut">
              <a:rPr lang="en-US" smtClean="0"/>
              <a:t>9/17/2022</a:t>
            </a:fld>
            <a:endParaRPr lang="en-US"/>
          </a:p>
        </p:txBody>
      </p:sp>
      <p:sp>
        <p:nvSpPr>
          <p:cNvPr id="5" name="Footer Placeholder 4">
            <a:extLst>
              <a:ext uri="{FF2B5EF4-FFF2-40B4-BE49-F238E27FC236}">
                <a16:creationId xmlns:a16="http://schemas.microsoft.com/office/drawing/2014/main" id="{A46F61C3-2EA0-43DE-82E1-E07432891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766D2E-2EF9-4888-B5E7-A8F41D8FCD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C1FD9-0E48-4067-8D93-5D7F66D837AB}" type="slidenum">
              <a:rPr lang="en-US" smtClean="0"/>
              <a:t>‹#›</a:t>
            </a:fld>
            <a:endParaRPr lang="en-US"/>
          </a:p>
        </p:txBody>
      </p:sp>
    </p:spTree>
    <p:extLst>
      <p:ext uri="{BB962C8B-B14F-4D97-AF65-F5344CB8AC3E}">
        <p14:creationId xmlns:p14="http://schemas.microsoft.com/office/powerpoint/2010/main" val="143834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444508"/>
            <a:ext cx="109728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515" y="982199"/>
            <a:ext cx="7110008"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11156102" y="6420102"/>
            <a:ext cx="834713" cy="366183"/>
          </a:xfrm>
          <a:prstGeom prst="rect">
            <a:avLst/>
          </a:prstGeom>
        </p:spPr>
        <p:txBody>
          <a:bodyPr vert="horz" lIns="91440" tIns="45720" rIns="91440" bIns="45720" rtlCol="0" anchor="ctr"/>
          <a:lstStyle>
            <a:lvl1pPr algn="r">
              <a:defRPr sz="1333">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6420101"/>
            <a:ext cx="12192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3051" y="972237"/>
            <a:ext cx="11707283"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75298" y="650772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dirty="0">
                <a:solidFill>
                  <a:srgbClr val="7C878E"/>
                </a:solidFill>
                <a:latin typeface="Helvetica Neue"/>
                <a:cs typeface="Helvetica Neue"/>
              </a:rPr>
              <a:t>Powered by</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035" y="6447989"/>
            <a:ext cx="1618312" cy="394160"/>
          </a:xfrm>
          <a:prstGeom prst="rect">
            <a:avLst/>
          </a:prstGeom>
        </p:spPr>
      </p:pic>
    </p:spTree>
    <p:extLst>
      <p:ext uri="{BB962C8B-B14F-4D97-AF65-F5344CB8AC3E}">
        <p14:creationId xmlns:p14="http://schemas.microsoft.com/office/powerpoint/2010/main" val="2322802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609585" rtl="0" eaLnBrk="1" latinLnBrk="0" hangingPunct="1">
        <a:spcBef>
          <a:spcPct val="0"/>
        </a:spcBef>
        <a:buNone/>
        <a:defRPr sz="2667"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1333"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s://press.rebus.community/introductiontocommunitypsychology/chapter/intro-to-community-psycholog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uperrin.com/english/2013/08/20/start-digital-social-transform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uperrin.com/english/2013/08/20/start-digital-social-transform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uperrin.com/english/2013/08/20/start-digital-social-transform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ommunicationplayground.net/2016/09/support-collaboration-team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ommunicationplayground.net/2016/09/support-collaboration-team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ommunicationplayground.net/2016/09/support-collaboration-team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ommunicationplayground.net/2016/09/support-collaboration-team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us-zones-action-plan@googlegroups.com" TargetMode="External"/><Relationship Id="rId5" Type="http://schemas.openxmlformats.org/officeDocument/2006/relationships/image" Target="../media/image14.jpeg"/><Relationship Id="rId4" Type="http://schemas.openxmlformats.org/officeDocument/2006/relationships/hyperlink" Target="http://edm310.blogspot.com/2014/11/another-thank-you-i-just-want-to-thank.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2018.igem.org/Team:Macquarie_Australia/Collabora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flatworldknowledge.lardbucket.org/books/public-speaking-practice-and-ethics/s09-finding-a-purpose-and-selectin.html"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Content Placeholder 4">
            <a:extLst>
              <a:ext uri="{FF2B5EF4-FFF2-40B4-BE49-F238E27FC236}">
                <a16:creationId xmlns:a16="http://schemas.microsoft.com/office/drawing/2014/main" id="{0C23DF2D-2854-4E7F-965E-50571CFCC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642" y="64655"/>
            <a:ext cx="7286003" cy="4057646"/>
          </a:xfrm>
          <a:prstGeom prst="rect">
            <a:avLst/>
          </a:prstGeom>
        </p:spPr>
      </p:pic>
      <p:pic>
        <p:nvPicPr>
          <p:cNvPr id="31" name="Picture 30" descr="A picture containing clipart&#10;&#10;Description automatically generated">
            <a:extLst>
              <a:ext uri="{FF2B5EF4-FFF2-40B4-BE49-F238E27FC236}">
                <a16:creationId xmlns:a16="http://schemas.microsoft.com/office/drawing/2014/main" id="{7C5E37DF-8DD3-4BDB-9DED-BD5B03EB44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58080" y="4223901"/>
            <a:ext cx="3230563" cy="2266950"/>
          </a:xfrm>
          <a:prstGeom prst="rect">
            <a:avLst/>
          </a:prstGeom>
        </p:spPr>
      </p:pic>
      <p:sp>
        <p:nvSpPr>
          <p:cNvPr id="2" name="Title 1">
            <a:extLst>
              <a:ext uri="{FF2B5EF4-FFF2-40B4-BE49-F238E27FC236}">
                <a16:creationId xmlns:a16="http://schemas.microsoft.com/office/drawing/2014/main" id="{D848F62F-2A5A-48A4-B14C-9A269D2AD70D}"/>
              </a:ext>
            </a:extLst>
          </p:cNvPr>
          <p:cNvSpPr>
            <a:spLocks noGrp="1"/>
          </p:cNvSpPr>
          <p:nvPr>
            <p:ph type="ctrTitle"/>
          </p:nvPr>
        </p:nvSpPr>
        <p:spPr>
          <a:xfrm>
            <a:off x="191349" y="191654"/>
            <a:ext cx="4294909" cy="6474691"/>
          </a:xfr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rect">
              <a:fillToRect l="100000" t="100000"/>
            </a:path>
            <a:tileRect r="-100000" b="-100000"/>
          </a:gradFill>
        </p:spPr>
        <p:txBody>
          <a:bodyPr vert="horz" lIns="91440" tIns="45720" rIns="91440" bIns="45720" rtlCol="0" anchor="ctr">
            <a:normAutofit/>
          </a:bodyPr>
          <a:lstStyle/>
          <a:p>
            <a:pPr marL="457200" marR="0" algn="l">
              <a:spcAft>
                <a:spcPts val="0"/>
              </a:spcAft>
            </a:pP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b="1" kern="1200" dirty="0">
                <a:solidFill>
                  <a:srgbClr val="FFFFFF"/>
                </a:solidFill>
                <a:latin typeface="+mj-lt"/>
                <a:ea typeface="+mj-ea"/>
                <a:cs typeface="+mj-cs"/>
              </a:rPr>
              <a:t>Presentation:</a:t>
            </a:r>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Collaboration of US Zones</a:t>
            </a:r>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     </a:t>
            </a:r>
            <a:r>
              <a:rPr lang="en-US" sz="3100" b="1" dirty="0">
                <a:solidFill>
                  <a:srgbClr val="FFFFFF"/>
                </a:solidFill>
              </a:rPr>
              <a:t>S</a:t>
            </a:r>
            <a:r>
              <a:rPr lang="en-US" sz="3100" b="1" kern="1200" dirty="0">
                <a:solidFill>
                  <a:srgbClr val="FFFFFF"/>
                </a:solidFill>
                <a:latin typeface="+mj-lt"/>
                <a:ea typeface="+mj-ea"/>
                <a:cs typeface="+mj-cs"/>
              </a:rPr>
              <a:t>eptember 17, 2022</a:t>
            </a: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                    Florida RSC</a:t>
            </a: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 </a:t>
            </a: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pic>
        <p:nvPicPr>
          <p:cNvPr id="4" name="Picture 3" descr="A picture containing text, clipart, vector graphics&#10;&#10;Description automatically generated">
            <a:extLst>
              <a:ext uri="{FF2B5EF4-FFF2-40B4-BE49-F238E27FC236}">
                <a16:creationId xmlns:a16="http://schemas.microsoft.com/office/drawing/2014/main" id="{6147DADB-B933-4D3E-BB6D-AF170F165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586" y="4437783"/>
            <a:ext cx="2108873" cy="1839185"/>
          </a:xfrm>
          <a:prstGeom prst="rect">
            <a:avLst/>
          </a:prstGeom>
        </p:spPr>
      </p:pic>
    </p:spTree>
    <p:extLst>
      <p:ext uri="{BB962C8B-B14F-4D97-AF65-F5344CB8AC3E}">
        <p14:creationId xmlns:p14="http://schemas.microsoft.com/office/powerpoint/2010/main" val="227189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6A28-A952-4A78-926C-D53119D38379}"/>
              </a:ext>
            </a:extLst>
          </p:cNvPr>
          <p:cNvSpPr>
            <a:spLocks noGrp="1"/>
          </p:cNvSpPr>
          <p:nvPr>
            <p:ph type="title"/>
          </p:nvPr>
        </p:nvSpPr>
        <p:spPr>
          <a:xfrm>
            <a:off x="914401" y="502020"/>
            <a:ext cx="5545712" cy="1371774"/>
          </a:xfrm>
        </p:spPr>
        <p:txBody>
          <a:bodyPr anchor="b">
            <a:normAutofit/>
          </a:bodyPr>
          <a:lstStyle/>
          <a:p>
            <a:r>
              <a:rPr lang="en-US" sz="4000" dirty="0"/>
              <a:t>Purpose: </a:t>
            </a:r>
            <a:br>
              <a:rPr lang="en-US" sz="4000" dirty="0"/>
            </a:br>
            <a:r>
              <a:rPr lang="en-US" sz="4000" dirty="0"/>
              <a:t>Accountability Statement</a:t>
            </a:r>
          </a:p>
        </p:txBody>
      </p:sp>
      <p:sp>
        <p:nvSpPr>
          <p:cNvPr id="3" name="Content Placeholder 2">
            <a:extLst>
              <a:ext uri="{FF2B5EF4-FFF2-40B4-BE49-F238E27FC236}">
                <a16:creationId xmlns:a16="http://schemas.microsoft.com/office/drawing/2014/main" id="{DF07BCEC-3FA9-47CF-AB10-3E3B79F94C57}"/>
              </a:ext>
            </a:extLst>
          </p:cNvPr>
          <p:cNvSpPr>
            <a:spLocks noGrp="1"/>
          </p:cNvSpPr>
          <p:nvPr>
            <p:ph idx="1"/>
          </p:nvPr>
        </p:nvSpPr>
        <p:spPr>
          <a:xfrm>
            <a:off x="610992" y="2375814"/>
            <a:ext cx="6374523" cy="3980166"/>
          </a:xfrm>
        </p:spPr>
        <p:txBody>
          <a:bodyPr anchor="t">
            <a:normAutofit fontScale="92500" lnSpcReduction="10000"/>
          </a:bodyPr>
          <a:lstStyle/>
          <a:p>
            <a:pPr marL="0" indent="0">
              <a:lnSpc>
                <a:spcPct val="150000"/>
              </a:lnSpc>
              <a:buNone/>
            </a:pPr>
            <a:r>
              <a:rPr lang="en-US" sz="2400" i="1" dirty="0"/>
              <a:t>A collaboration of US Zones will be directly accountable to the zones of the US. It will include the US Zones in its discussions and projects with both regular reporting and active listening. It will strive to be responsive to requests for help from any service body, and closely coordinate and collaborate with the US Zones. We will always remember who we serve and why.</a:t>
            </a:r>
          </a:p>
          <a:p>
            <a:endParaRPr lang="en-US" sz="2000" dirty="0"/>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10;&#10;Description automatically generated with low confidence">
            <a:extLst>
              <a:ext uri="{FF2B5EF4-FFF2-40B4-BE49-F238E27FC236}">
                <a16:creationId xmlns:a16="http://schemas.microsoft.com/office/drawing/2014/main" id="{158FC98C-CEAD-4E16-9B6A-3034385322B2}"/>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0"/>
                    </a14:imgEffect>
                  </a14:imgLayer>
                </a14:imgProps>
              </a:ext>
              <a:ext uri="{28A0092B-C50C-407E-A947-70E740481C1C}">
                <a14:useLocalDpi xmlns:a14="http://schemas.microsoft.com/office/drawing/2010/main" val="0"/>
              </a:ext>
            </a:extLst>
          </a:blip>
          <a:stretch>
            <a:fillRect/>
          </a:stretch>
        </p:blipFill>
        <p:spPr>
          <a:xfrm>
            <a:off x="9063699" y="2144990"/>
            <a:ext cx="1983378" cy="1998366"/>
          </a:xfrm>
          <a:prstGeom prst="rect">
            <a:avLst/>
          </a:prstGeom>
        </p:spPr>
      </p:pic>
    </p:spTree>
    <p:extLst>
      <p:ext uri="{BB962C8B-B14F-4D97-AF65-F5344CB8AC3E}">
        <p14:creationId xmlns:p14="http://schemas.microsoft.com/office/powerpoint/2010/main" val="129649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lor Cover">
            <a:extLst>
              <a:ext uri="{FF2B5EF4-FFF2-40B4-BE49-F238E27FC236}">
                <a16:creationId xmlns:a16="http://schemas.microsoft.com/office/drawing/2014/main" id="{4E59E4BC-D742-4881-838E-F5B9C1C2C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3FF196BB-37B1-4BB9-8014-CC784F01E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61" name="Color">
              <a:extLst>
                <a:ext uri="{FF2B5EF4-FFF2-40B4-BE49-F238E27FC236}">
                  <a16:creationId xmlns:a16="http://schemas.microsoft.com/office/drawing/2014/main" id="{534AF622-3ACC-4C27-9FD9-B3568A9C7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olor">
              <a:extLst>
                <a:ext uri="{FF2B5EF4-FFF2-40B4-BE49-F238E27FC236}">
                  <a16:creationId xmlns:a16="http://schemas.microsoft.com/office/drawing/2014/main" id="{F026015A-BBAC-46FA-9359-D1B35A8B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5" name="Picture 44" descr="People shaking hands">
            <a:extLst>
              <a:ext uri="{FF2B5EF4-FFF2-40B4-BE49-F238E27FC236}">
                <a16:creationId xmlns:a16="http://schemas.microsoft.com/office/drawing/2014/main" id="{6C18990C-C3A7-E7AE-DBAD-C527F890A13F}"/>
              </a:ext>
            </a:extLst>
          </p:cNvPr>
          <p:cNvPicPr>
            <a:picLocks noChangeAspect="1"/>
          </p:cNvPicPr>
          <p:nvPr/>
        </p:nvPicPr>
        <p:blipFill rotWithShape="1">
          <a:blip r:embed="rId3"/>
          <a:srcRect l="10931" r="25033" b="2"/>
          <a:stretch/>
        </p:blipFill>
        <p:spPr>
          <a:xfrm>
            <a:off x="6803647" y="653615"/>
            <a:ext cx="4730214" cy="5540004"/>
          </a:xfrm>
          <a:prstGeom prst="rect">
            <a:avLst/>
          </a:prstGeom>
        </p:spPr>
      </p:pic>
      <p:grpSp>
        <p:nvGrpSpPr>
          <p:cNvPr id="64" name="Group 63">
            <a:extLst>
              <a:ext uri="{FF2B5EF4-FFF2-40B4-BE49-F238E27FC236}">
                <a16:creationId xmlns:a16="http://schemas.microsoft.com/office/drawing/2014/main" id="{5C2625FA-3EDD-4059-9D0E-AFD1D271AF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65" name="Freeform: Shape 64">
              <a:extLst>
                <a:ext uri="{FF2B5EF4-FFF2-40B4-BE49-F238E27FC236}">
                  <a16:creationId xmlns:a16="http://schemas.microsoft.com/office/drawing/2014/main" id="{B8B4C3FF-8264-459D-BF6B-4A5FA0BA6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0DBA07FA-8EDD-495B-AF95-5BFDC506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B0954EF-0F85-4BE8-B5C8-947D85E9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B080BC4B-C9C5-47DE-BCB0-F9FC609EF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18D4159-BB18-4176-8E78-FADCF9731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FD675126-0622-4F48-996A-375CAE425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8355C78-B718-4720-A6A0-AC274B913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C386A28-A952-4A78-926C-D53119D38379}"/>
              </a:ext>
            </a:extLst>
          </p:cNvPr>
          <p:cNvSpPr>
            <a:spLocks noGrp="1"/>
          </p:cNvSpPr>
          <p:nvPr>
            <p:ph type="title"/>
          </p:nvPr>
        </p:nvSpPr>
        <p:spPr>
          <a:xfrm>
            <a:off x="786385" y="841249"/>
            <a:ext cx="4782147" cy="1785367"/>
          </a:xfrm>
        </p:spPr>
        <p:txBody>
          <a:bodyPr anchor="b">
            <a:normAutofit/>
          </a:bodyPr>
          <a:lstStyle/>
          <a:p>
            <a:r>
              <a:rPr lang="en-US" sz="4800" dirty="0">
                <a:solidFill>
                  <a:schemeClr val="bg1"/>
                </a:solidFill>
              </a:rPr>
              <a:t>Vision and Purpose: Outcome</a:t>
            </a:r>
          </a:p>
        </p:txBody>
      </p:sp>
      <p:sp>
        <p:nvSpPr>
          <p:cNvPr id="3" name="Content Placeholder 2">
            <a:extLst>
              <a:ext uri="{FF2B5EF4-FFF2-40B4-BE49-F238E27FC236}">
                <a16:creationId xmlns:a16="http://schemas.microsoft.com/office/drawing/2014/main" id="{DF07BCEC-3FA9-47CF-AB10-3E3B79F94C57}"/>
              </a:ext>
            </a:extLst>
          </p:cNvPr>
          <p:cNvSpPr>
            <a:spLocks noGrp="1"/>
          </p:cNvSpPr>
          <p:nvPr>
            <p:ph idx="1"/>
          </p:nvPr>
        </p:nvSpPr>
        <p:spPr>
          <a:xfrm>
            <a:off x="786383" y="3303271"/>
            <a:ext cx="4782147" cy="2712398"/>
          </a:xfrm>
        </p:spPr>
        <p:txBody>
          <a:bodyPr anchor="t">
            <a:normAutofit/>
          </a:bodyPr>
          <a:lstStyle/>
          <a:p>
            <a:pPr marL="0" indent="0">
              <a:buNone/>
            </a:pPr>
            <a:r>
              <a:rPr lang="en-US" sz="3600" dirty="0">
                <a:solidFill>
                  <a:schemeClr val="bg1"/>
                </a:solidFill>
              </a:rPr>
              <a:t>Collaboration of US Zones adopted the Vision and Purpose Statement in October 2021.</a:t>
            </a:r>
          </a:p>
          <a:p>
            <a:endParaRPr lang="en-US" sz="1800" dirty="0">
              <a:solidFill>
                <a:schemeClr val="bg1"/>
              </a:solidFill>
            </a:endParaRPr>
          </a:p>
        </p:txBody>
      </p:sp>
    </p:spTree>
    <p:extLst>
      <p:ext uri="{BB962C8B-B14F-4D97-AF65-F5344CB8AC3E}">
        <p14:creationId xmlns:p14="http://schemas.microsoft.com/office/powerpoint/2010/main" val="166427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27C49-CF50-4DB1-B540-E75EE106A1EB}"/>
              </a:ext>
            </a:extLst>
          </p:cNvPr>
          <p:cNvSpPr>
            <a:spLocks noGrp="1"/>
          </p:cNvSpPr>
          <p:nvPr>
            <p:ph type="title"/>
          </p:nvPr>
        </p:nvSpPr>
        <p:spPr>
          <a:xfrm>
            <a:off x="114300" y="868703"/>
            <a:ext cx="6001579" cy="719182"/>
          </a:xfrm>
        </p:spPr>
        <p:txBody>
          <a:bodyPr anchor="b">
            <a:normAutofit/>
          </a:bodyPr>
          <a:lstStyle/>
          <a:p>
            <a:pPr algn="ctr"/>
            <a:r>
              <a:rPr lang="en-US" sz="4000" dirty="0"/>
              <a:t>Strategic Planning </a:t>
            </a:r>
          </a:p>
        </p:txBody>
      </p:sp>
      <p:sp>
        <p:nvSpPr>
          <p:cNvPr id="3" name="Content Placeholder 2">
            <a:extLst>
              <a:ext uri="{FF2B5EF4-FFF2-40B4-BE49-F238E27FC236}">
                <a16:creationId xmlns:a16="http://schemas.microsoft.com/office/drawing/2014/main" id="{4C9EAC7C-7EDD-4B35-A79F-76FAFED9A097}"/>
              </a:ext>
            </a:extLst>
          </p:cNvPr>
          <p:cNvSpPr>
            <a:spLocks noGrp="1"/>
          </p:cNvSpPr>
          <p:nvPr>
            <p:ph idx="1"/>
          </p:nvPr>
        </p:nvSpPr>
        <p:spPr>
          <a:xfrm>
            <a:off x="566417" y="2273684"/>
            <a:ext cx="5917324" cy="3407026"/>
          </a:xfrm>
        </p:spPr>
        <p:txBody>
          <a:bodyPr anchor="t">
            <a:normAutofit/>
          </a:bodyPr>
          <a:lstStyle/>
          <a:p>
            <a:pPr marL="0" marR="0" indent="0">
              <a:spcBef>
                <a:spcPts val="0"/>
              </a:spcBef>
              <a:spcAft>
                <a:spcPts val="120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A strategic plan was developed over the course of seven meetings in 2021. </a:t>
            </a:r>
          </a:p>
          <a:p>
            <a:pPr>
              <a:spcBef>
                <a:spcPts val="0"/>
              </a:spcBef>
              <a:spcAft>
                <a:spcPts val="12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Members from each US zone participated. </a:t>
            </a:r>
          </a:p>
          <a:p>
            <a:pPr>
              <a:spcBef>
                <a:spcPts val="0"/>
              </a:spcBef>
              <a:spcAft>
                <a:spcPts val="1200"/>
              </a:spcAft>
            </a:pPr>
            <a:r>
              <a:rPr lang="en-US" sz="2400" dirty="0">
                <a:latin typeface="Calibri" panose="020F0502020204030204" pitchFamily="34" charset="0"/>
                <a:ea typeface="Times New Roman" panose="02020603050405020304" pitchFamily="18" charset="0"/>
                <a:cs typeface="Calibri" panose="020F0502020204030204" pitchFamily="34" charset="0"/>
              </a:rPr>
              <a:t>Other </a:t>
            </a:r>
            <a:r>
              <a:rPr lang="en-US" sz="2400" dirty="0">
                <a:effectLst/>
                <a:latin typeface="Calibri" panose="020F0502020204030204" pitchFamily="34" charset="0"/>
                <a:ea typeface="Times New Roman" panose="02020603050405020304" pitchFamily="18" charset="0"/>
                <a:cs typeface="Calibri" panose="020F0502020204030204" pitchFamily="34" charset="0"/>
              </a:rPr>
              <a:t>interested members were welcome and joined in. </a:t>
            </a:r>
          </a:p>
          <a:p>
            <a:pPr>
              <a:spcBef>
                <a:spcPts val="0"/>
              </a:spcBef>
              <a:spcAft>
                <a:spcPts val="12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Several goals identified as high priorities.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0F9C3F65-15B2-4333-9954-1A5AECAD0E7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3"/>
          <a:stretch/>
        </p:blipFill>
        <p:spPr>
          <a:xfrm>
            <a:off x="6675120" y="757362"/>
            <a:ext cx="4957638" cy="4957638"/>
          </a:xfrm>
          <a:prstGeom prst="rect">
            <a:avLst/>
          </a:prstGeom>
        </p:spPr>
      </p:pic>
      <p:sp>
        <p:nvSpPr>
          <p:cNvPr id="33" name="Rectangle 32">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3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27C49-CF50-4DB1-B540-E75EE106A1EB}"/>
              </a:ext>
            </a:extLst>
          </p:cNvPr>
          <p:cNvSpPr>
            <a:spLocks noGrp="1"/>
          </p:cNvSpPr>
          <p:nvPr>
            <p:ph type="title"/>
          </p:nvPr>
        </p:nvSpPr>
        <p:spPr>
          <a:xfrm>
            <a:off x="274319" y="372021"/>
            <a:ext cx="7486650" cy="1097279"/>
          </a:xfrm>
        </p:spPr>
        <p:txBody>
          <a:bodyPr anchor="b">
            <a:normAutofit/>
          </a:bodyPr>
          <a:lstStyle/>
          <a:p>
            <a:pPr algn="ctr"/>
            <a:r>
              <a:rPr lang="en-US" sz="3600" dirty="0"/>
              <a:t> Strategic Plan: High Priority Goals </a:t>
            </a:r>
          </a:p>
        </p:txBody>
      </p:sp>
      <p:sp>
        <p:nvSpPr>
          <p:cNvPr id="3" name="Content Placeholder 2">
            <a:extLst>
              <a:ext uri="{FF2B5EF4-FFF2-40B4-BE49-F238E27FC236}">
                <a16:creationId xmlns:a16="http://schemas.microsoft.com/office/drawing/2014/main" id="{4C9EAC7C-7EDD-4B35-A79F-76FAFED9A097}"/>
              </a:ext>
            </a:extLst>
          </p:cNvPr>
          <p:cNvSpPr>
            <a:spLocks noGrp="1"/>
          </p:cNvSpPr>
          <p:nvPr>
            <p:ph idx="1"/>
          </p:nvPr>
        </p:nvSpPr>
        <p:spPr>
          <a:xfrm>
            <a:off x="441434" y="1686686"/>
            <a:ext cx="7152420" cy="4502044"/>
          </a:xfrm>
        </p:spPr>
        <p:txBody>
          <a:bodyPr>
            <a:normAutofit/>
          </a:bodyPr>
          <a:lstStyle/>
          <a:p>
            <a:pPr marL="0" marR="0" indent="0">
              <a:spcBef>
                <a:spcPts val="0"/>
              </a:spcBef>
              <a:spcAft>
                <a:spcPts val="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Increase public awareness of NA, how to contact us, and how to get information about recovery from addiction throughout all the Regions in the US. </a:t>
            </a:r>
          </a:p>
          <a:p>
            <a:pPr marL="457200" marR="0" indent="-457200">
              <a:lnSpc>
                <a:spcPct val="107000"/>
              </a:lnSpc>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Improve access to workshops and training material.</a:t>
            </a:r>
          </a:p>
          <a:p>
            <a:pPr marL="457200" marR="0" indent="-457200">
              <a:lnSpc>
                <a:spcPct val="107000"/>
              </a:lnSpc>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Foster a common understanding of the purpose of Fellowship Development to  strengthen our  Groups, build our service structure and grow our local NA communities. </a:t>
            </a:r>
          </a:p>
          <a:p>
            <a:pPr marL="914400" marR="0" indent="-457200">
              <a:spcBef>
                <a:spcPts val="0"/>
              </a:spcBef>
              <a:spcAft>
                <a:spcPts val="12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p>
        </p:txBody>
      </p:sp>
      <p:pic>
        <p:nvPicPr>
          <p:cNvPr id="4" name="Picture 3">
            <a:extLst>
              <a:ext uri="{FF2B5EF4-FFF2-40B4-BE49-F238E27FC236}">
                <a16:creationId xmlns:a16="http://schemas.microsoft.com/office/drawing/2014/main" id="{0F9C3F65-15B2-4333-9954-1A5AECAD0E7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206" r="30279" b="-2"/>
          <a:stretch/>
        </p:blipFill>
        <p:spPr>
          <a:xfrm>
            <a:off x="8115300" y="-12515"/>
            <a:ext cx="4076700" cy="6418631"/>
          </a:xfrm>
          <a:prstGeom prst="rect">
            <a:avLst/>
          </a:prstGeom>
        </p:spPr>
      </p:pic>
      <p:sp>
        <p:nvSpPr>
          <p:cNvPr id="47" name="Rectangle 4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93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7C49-CF50-4DB1-B540-E75EE106A1EB}"/>
              </a:ext>
            </a:extLst>
          </p:cNvPr>
          <p:cNvSpPr>
            <a:spLocks noGrp="1"/>
          </p:cNvSpPr>
          <p:nvPr>
            <p:ph type="title"/>
          </p:nvPr>
        </p:nvSpPr>
        <p:spPr>
          <a:xfrm>
            <a:off x="4965430" y="629268"/>
            <a:ext cx="6586491" cy="1286160"/>
          </a:xfrm>
        </p:spPr>
        <p:txBody>
          <a:bodyPr anchor="b">
            <a:normAutofit/>
          </a:bodyPr>
          <a:lstStyle/>
          <a:p>
            <a:r>
              <a:rPr lang="en-US" sz="4100" dirty="0"/>
              <a:t>Strategic Planning</a:t>
            </a:r>
            <a:br>
              <a:rPr lang="en-US" sz="4100" dirty="0"/>
            </a:br>
            <a:r>
              <a:rPr lang="en-US" sz="4100" dirty="0"/>
              <a:t>Products from Three Goals </a:t>
            </a:r>
          </a:p>
        </p:txBody>
      </p:sp>
      <p:sp>
        <p:nvSpPr>
          <p:cNvPr id="3" name="Content Placeholder 2">
            <a:extLst>
              <a:ext uri="{FF2B5EF4-FFF2-40B4-BE49-F238E27FC236}">
                <a16:creationId xmlns:a16="http://schemas.microsoft.com/office/drawing/2014/main" id="{4C9EAC7C-7EDD-4B35-A79F-76FAFED9A097}"/>
              </a:ext>
            </a:extLst>
          </p:cNvPr>
          <p:cNvSpPr>
            <a:spLocks noGrp="1"/>
          </p:cNvSpPr>
          <p:nvPr>
            <p:ph idx="1"/>
          </p:nvPr>
        </p:nvSpPr>
        <p:spPr>
          <a:xfrm>
            <a:off x="4965431" y="2438400"/>
            <a:ext cx="6586489" cy="3785419"/>
          </a:xfrm>
        </p:spPr>
        <p:txBody>
          <a:bodyPr>
            <a:normAutofit/>
          </a:bodyPr>
          <a:lstStyle/>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 Website with the ability to link to local NA regions and areas</a:t>
            </a:r>
          </a:p>
          <a:p>
            <a:pPr marL="0" indent="0">
              <a:spcBef>
                <a:spcPts val="0"/>
              </a:spcBef>
              <a:spcAft>
                <a:spcPts val="6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Service material on Fellowship Development that could help rebuild or revitalize local services and committees such as H&amp;I, Outreach, and Public Relations</a:t>
            </a:r>
          </a:p>
          <a:p>
            <a:pPr marL="0" indent="0">
              <a:spcBef>
                <a:spcPts val="0"/>
              </a:spcBef>
              <a:spcAft>
                <a:spcPts val="6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Ongoing workshops for our local fellowship such as PR 101, Website basics, Rebuilding H&amp;I, etc.</a:t>
            </a:r>
          </a:p>
          <a:p>
            <a:endParaRPr lang="en-US" sz="2000" dirty="0"/>
          </a:p>
        </p:txBody>
      </p:sp>
      <p:pic>
        <p:nvPicPr>
          <p:cNvPr id="4" name="Picture 3">
            <a:extLst>
              <a:ext uri="{FF2B5EF4-FFF2-40B4-BE49-F238E27FC236}">
                <a16:creationId xmlns:a16="http://schemas.microsoft.com/office/drawing/2014/main" id="{0F9C3F65-15B2-4333-9954-1A5AECAD0E7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166" r="28240"/>
          <a:stretch/>
        </p:blipFill>
        <p:spPr>
          <a:xfrm>
            <a:off x="20" y="10"/>
            <a:ext cx="4635571" cy="6857990"/>
          </a:xfrm>
          <a:prstGeom prst="rect">
            <a:avLst/>
          </a:prstGeom>
          <a:effectLst/>
        </p:spPr>
      </p:pic>
      <p:cxnSp>
        <p:nvCxnSpPr>
          <p:cNvPr id="43" name="Straight Connector 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89F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58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9A1AD-6B3A-45F2-924F-0E2B6C74AFA9}"/>
              </a:ext>
            </a:extLst>
          </p:cNvPr>
          <p:cNvSpPr>
            <a:spLocks noGrp="1"/>
          </p:cNvSpPr>
          <p:nvPr>
            <p:ph type="title"/>
          </p:nvPr>
        </p:nvSpPr>
        <p:spPr>
          <a:xfrm>
            <a:off x="953211" y="-234716"/>
            <a:ext cx="5657849" cy="1642970"/>
          </a:xfrm>
        </p:spPr>
        <p:txBody>
          <a:bodyPr anchor="b">
            <a:normAutofit/>
          </a:bodyPr>
          <a:lstStyle/>
          <a:p>
            <a:r>
              <a:rPr lang="en-US" sz="3700" dirty="0"/>
              <a:t>What are people saying? </a:t>
            </a:r>
            <a:br>
              <a:rPr lang="en-US" sz="3700" dirty="0"/>
            </a:br>
            <a:r>
              <a:rPr lang="en-US" sz="1400" dirty="0"/>
              <a:t>A sampling of thoughts, comments, questions and concerns. (Question 6)</a:t>
            </a:r>
            <a:endParaRPr lang="en-US" sz="3700" dirty="0"/>
          </a:p>
        </p:txBody>
      </p:sp>
      <p:sp>
        <p:nvSpPr>
          <p:cNvPr id="33" name="Content Placeholder 2">
            <a:extLst>
              <a:ext uri="{FF2B5EF4-FFF2-40B4-BE49-F238E27FC236}">
                <a16:creationId xmlns:a16="http://schemas.microsoft.com/office/drawing/2014/main" id="{34035DD7-987F-4CDB-844F-325980C11150}"/>
              </a:ext>
            </a:extLst>
          </p:cNvPr>
          <p:cNvSpPr>
            <a:spLocks noGrp="1"/>
          </p:cNvSpPr>
          <p:nvPr>
            <p:ph idx="1"/>
          </p:nvPr>
        </p:nvSpPr>
        <p:spPr>
          <a:xfrm>
            <a:off x="240632" y="1408254"/>
            <a:ext cx="7642070" cy="5233178"/>
          </a:xfrm>
        </p:spPr>
        <p:txBody>
          <a:bodyPr anchor="t">
            <a:normAutofit/>
          </a:bodyPr>
          <a:lstStyle/>
          <a:p>
            <a:pPr marL="0" marR="0" indent="0">
              <a:spcBef>
                <a:spcPts val="0"/>
              </a:spcBef>
              <a:spcAft>
                <a:spcPts val="600"/>
              </a:spcAft>
              <a:buNone/>
            </a:pPr>
            <a:r>
              <a:rPr lang="en-US" sz="2400" b="1" u="sng" dirty="0">
                <a:latin typeface="Calibri" panose="020F0502020204030204" pitchFamily="34" charset="0"/>
                <a:ea typeface="Calibri" panose="020F0502020204030204" pitchFamily="34" charset="0"/>
                <a:cs typeface="Times New Roman" panose="02020603050405020304" pitchFamily="18" charset="0"/>
              </a:rPr>
              <a:t>Questions</a:t>
            </a:r>
          </a:p>
          <a:p>
            <a:pPr>
              <a:spcBef>
                <a:spcPts val="0"/>
              </a:spcBef>
              <a:spcAft>
                <a:spcPts val="600"/>
              </a:spcAft>
              <a:buFontTx/>
              <a:buChar char="-"/>
            </a:pPr>
            <a:r>
              <a:rPr lang="en-US" sz="1800" u="sng" dirty="0"/>
              <a:t>Funding</a:t>
            </a:r>
            <a:r>
              <a:rPr lang="en-US" sz="1800" dirty="0"/>
              <a:t> : </a:t>
            </a:r>
          </a:p>
          <a:p>
            <a:pPr lvl="1">
              <a:spcBef>
                <a:spcPts val="0"/>
              </a:spcBef>
              <a:spcAft>
                <a:spcPts val="600"/>
              </a:spcAft>
              <a:buFontTx/>
              <a:buChar char="-"/>
            </a:pPr>
            <a:r>
              <a:rPr lang="en-US" sz="1800" dirty="0"/>
              <a:t>How much this will cost and how it would be funded. </a:t>
            </a:r>
          </a:p>
          <a:p>
            <a:pPr lvl="1">
              <a:spcBef>
                <a:spcPts val="0"/>
              </a:spcBef>
              <a:spcAft>
                <a:spcPts val="600"/>
              </a:spcAft>
              <a:buFontTx/>
              <a:buChar char="-"/>
            </a:pPr>
            <a:r>
              <a:rPr lang="en-US" sz="1800" dirty="0"/>
              <a:t>Would it be service for members or require a paid special worker? </a:t>
            </a:r>
          </a:p>
          <a:p>
            <a:pPr lvl="1">
              <a:spcBef>
                <a:spcPts val="0"/>
              </a:spcBef>
              <a:spcAft>
                <a:spcPts val="600"/>
              </a:spcAft>
              <a:buFontTx/>
              <a:buChar char="-"/>
            </a:pPr>
            <a:r>
              <a:rPr lang="en-US" sz="1800" dirty="0"/>
              <a:t>What will be the financial effect on the region to hold these meetings? </a:t>
            </a:r>
          </a:p>
          <a:p>
            <a:pPr marR="0">
              <a:spcBef>
                <a:spcPts val="0"/>
              </a:spcBef>
              <a:spcAft>
                <a:spcPts val="600"/>
              </a:spcAft>
              <a:buFontTx/>
              <a:buChar char="-"/>
            </a:pPr>
            <a:r>
              <a:rPr lang="en-US" sz="1800" u="sng" dirty="0"/>
              <a:t>Meeting</a:t>
            </a:r>
            <a:r>
              <a:rPr lang="en-US" sz="1800" dirty="0"/>
              <a:t> : </a:t>
            </a:r>
          </a:p>
          <a:p>
            <a:pPr lvl="1">
              <a:spcBef>
                <a:spcPts val="0"/>
              </a:spcBef>
              <a:spcAft>
                <a:spcPts val="600"/>
              </a:spcAft>
              <a:buFontTx/>
              <a:buChar char="-"/>
            </a:pPr>
            <a:r>
              <a:rPr lang="en-US" sz="1800" dirty="0"/>
              <a:t>How often will these meetings be held? </a:t>
            </a:r>
          </a:p>
          <a:p>
            <a:pPr lvl="1">
              <a:spcBef>
                <a:spcPts val="0"/>
              </a:spcBef>
              <a:spcAft>
                <a:spcPts val="600"/>
              </a:spcAft>
              <a:buFontTx/>
              <a:buChar char="-"/>
            </a:pPr>
            <a:r>
              <a:rPr lang="en-US" sz="1800" dirty="0"/>
              <a:t>Will the meetings be held virtually and accessible to all members of NA?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6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this different from the group that was formed before and disassembled?</a:t>
            </a:r>
          </a:p>
          <a:p>
            <a:pPr>
              <a:spcBef>
                <a:spcPts val="0"/>
              </a:spcBef>
              <a:spcAft>
                <a:spcPts val="600"/>
              </a:spcAft>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What is this body going to do that is different than what regions, zones, or NAWS already does? Why would we create another service body when we can just use existing ones?</a:t>
            </a:r>
          </a:p>
          <a:p>
            <a:pPr>
              <a:spcBef>
                <a:spcPts val="0"/>
              </a:spcBef>
              <a:spcAft>
                <a:spcPts val="600"/>
              </a:spcAft>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Who is going to serve in this collaboration? Isn’t this just taking members away from areas, regions, and zones and making it harder for those service bodies to </a:t>
            </a:r>
            <a:r>
              <a:rPr lang="en-US" sz="1800">
                <a:latin typeface="Calibri" panose="020F0502020204030204" pitchFamily="34" charset="0"/>
                <a:ea typeface="Calibri" panose="020F0502020204030204" pitchFamily="34" charset="0"/>
                <a:cs typeface="Times New Roman" panose="02020603050405020304" pitchFamily="18" charset="0"/>
              </a:rPr>
              <a:t>find trusted servants?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6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D470316-B732-4505-938A-2B504A8892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8" r="5581"/>
          <a:stretch/>
        </p:blipFill>
        <p:spPr>
          <a:xfrm>
            <a:off x="7564271" y="1408246"/>
            <a:ext cx="4170530" cy="4041467"/>
          </a:xfrm>
          <a:prstGeom prst="rect">
            <a:avLst/>
          </a:prstGeom>
        </p:spPr>
      </p:pic>
    </p:spTree>
    <p:extLst>
      <p:ext uri="{BB962C8B-B14F-4D97-AF65-F5344CB8AC3E}">
        <p14:creationId xmlns:p14="http://schemas.microsoft.com/office/powerpoint/2010/main" val="349216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9A1AD-6B3A-45F2-924F-0E2B6C74AFA9}"/>
              </a:ext>
            </a:extLst>
          </p:cNvPr>
          <p:cNvSpPr>
            <a:spLocks noGrp="1"/>
          </p:cNvSpPr>
          <p:nvPr>
            <p:ph type="title"/>
          </p:nvPr>
        </p:nvSpPr>
        <p:spPr>
          <a:xfrm>
            <a:off x="953211" y="-234716"/>
            <a:ext cx="5657849" cy="1642970"/>
          </a:xfrm>
        </p:spPr>
        <p:txBody>
          <a:bodyPr anchor="b">
            <a:normAutofit/>
          </a:bodyPr>
          <a:lstStyle/>
          <a:p>
            <a:r>
              <a:rPr lang="en-US" sz="3700" dirty="0"/>
              <a:t>What are people saying? </a:t>
            </a:r>
            <a:br>
              <a:rPr lang="en-US" sz="3700" dirty="0"/>
            </a:br>
            <a:r>
              <a:rPr lang="en-US" sz="1400" dirty="0"/>
              <a:t>A sampling of thoughts, comments, questions and concerns. (Question 6)</a:t>
            </a:r>
            <a:endParaRPr lang="en-US" sz="3700" dirty="0"/>
          </a:p>
        </p:txBody>
      </p:sp>
      <p:sp>
        <p:nvSpPr>
          <p:cNvPr id="33" name="Content Placeholder 2">
            <a:extLst>
              <a:ext uri="{FF2B5EF4-FFF2-40B4-BE49-F238E27FC236}">
                <a16:creationId xmlns:a16="http://schemas.microsoft.com/office/drawing/2014/main" id="{34035DD7-987F-4CDB-844F-325980C11150}"/>
              </a:ext>
            </a:extLst>
          </p:cNvPr>
          <p:cNvSpPr>
            <a:spLocks noGrp="1"/>
          </p:cNvSpPr>
          <p:nvPr>
            <p:ph idx="1"/>
          </p:nvPr>
        </p:nvSpPr>
        <p:spPr>
          <a:xfrm>
            <a:off x="240632" y="1408254"/>
            <a:ext cx="6866437" cy="5233178"/>
          </a:xfrm>
        </p:spPr>
        <p:txBody>
          <a:bodyPr anchor="t">
            <a:noAutofit/>
          </a:bodyPr>
          <a:lstStyle/>
          <a:p>
            <a:pPr marL="0" marR="0" indent="0">
              <a:spcBef>
                <a:spcPts val="0"/>
              </a:spcBef>
              <a:spcAft>
                <a:spcPts val="600"/>
              </a:spcAft>
              <a:buNone/>
            </a:pPr>
            <a:r>
              <a:rPr lang="en-US" sz="2400" b="1" u="sng" dirty="0">
                <a:latin typeface="Calibri" panose="020F0502020204030204" pitchFamily="34" charset="0"/>
                <a:ea typeface="Calibri" panose="020F0502020204030204" pitchFamily="34" charset="0"/>
                <a:cs typeface="Times New Roman" panose="02020603050405020304" pitchFamily="18" charset="0"/>
              </a:rPr>
              <a:t>Concerns</a:t>
            </a:r>
          </a:p>
          <a:p>
            <a:pPr marR="0">
              <a:spcBef>
                <a:spcPts val="0"/>
              </a:spcBef>
              <a:spcAft>
                <a:spcPts val="60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regions in the US are not eventually reduced to just one vote at WSC. </a:t>
            </a:r>
          </a:p>
          <a:p>
            <a:pPr>
              <a:spcBef>
                <a:spcPts val="0"/>
              </a:spcBef>
              <a:spcAft>
                <a:spcPts val="60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US Zones are an expense that hasn’t paid off. Zones outside the US are effective parts of the structure. Zones are little more than an expense. </a:t>
            </a:r>
          </a:p>
          <a:p>
            <a:pPr>
              <a:spcBef>
                <a:spcPts val="0"/>
              </a:spcBef>
              <a:spcAft>
                <a:spcPts val="6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Creating another service body could separate us from our group conscience.</a:t>
            </a:r>
          </a:p>
          <a:p>
            <a:pPr>
              <a:spcBef>
                <a:spcPts val="0"/>
              </a:spcBef>
              <a:spcAft>
                <a:spcPts val="60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We need to focus our efforts on our own zones before creating something else that takes time and resources.</a:t>
            </a:r>
          </a:p>
          <a:p>
            <a:pPr marL="0" marR="0" indent="0">
              <a:spcBef>
                <a:spcPts val="0"/>
              </a:spcBef>
              <a:spcAft>
                <a:spcPts val="600"/>
              </a:spcAft>
              <a:buNone/>
            </a:pPr>
            <a:endParaRPr lang="en-US" sz="1600" b="1" u="sng"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buFontTx/>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600"/>
              </a:spcAft>
              <a:buFontTx/>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D470316-B732-4505-938A-2B504A8892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8" r="5581"/>
          <a:stretch/>
        </p:blipFill>
        <p:spPr>
          <a:xfrm>
            <a:off x="7564270" y="1408254"/>
            <a:ext cx="4170530" cy="4041467"/>
          </a:xfrm>
          <a:prstGeom prst="rect">
            <a:avLst/>
          </a:prstGeom>
        </p:spPr>
      </p:pic>
    </p:spTree>
    <p:extLst>
      <p:ext uri="{BB962C8B-B14F-4D97-AF65-F5344CB8AC3E}">
        <p14:creationId xmlns:p14="http://schemas.microsoft.com/office/powerpoint/2010/main" val="53332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9A1AD-6B3A-45F2-924F-0E2B6C74AFA9}"/>
              </a:ext>
            </a:extLst>
          </p:cNvPr>
          <p:cNvSpPr>
            <a:spLocks noGrp="1"/>
          </p:cNvSpPr>
          <p:nvPr>
            <p:ph type="title"/>
          </p:nvPr>
        </p:nvSpPr>
        <p:spPr>
          <a:xfrm>
            <a:off x="953211" y="-234716"/>
            <a:ext cx="5657849" cy="1642970"/>
          </a:xfrm>
        </p:spPr>
        <p:txBody>
          <a:bodyPr anchor="b">
            <a:normAutofit/>
          </a:bodyPr>
          <a:lstStyle/>
          <a:p>
            <a:r>
              <a:rPr lang="en-US" sz="3700" dirty="0"/>
              <a:t>What are people saying? </a:t>
            </a:r>
            <a:br>
              <a:rPr lang="en-US" sz="3700" dirty="0"/>
            </a:br>
            <a:r>
              <a:rPr lang="en-US" sz="1400" dirty="0"/>
              <a:t>A sampling of thoughts, comments, questions and concerns. (Question 6)</a:t>
            </a:r>
            <a:endParaRPr lang="en-US" sz="3700" dirty="0"/>
          </a:p>
        </p:txBody>
      </p:sp>
      <p:sp>
        <p:nvSpPr>
          <p:cNvPr id="33" name="Content Placeholder 2">
            <a:extLst>
              <a:ext uri="{FF2B5EF4-FFF2-40B4-BE49-F238E27FC236}">
                <a16:creationId xmlns:a16="http://schemas.microsoft.com/office/drawing/2014/main" id="{34035DD7-987F-4CDB-844F-325980C11150}"/>
              </a:ext>
            </a:extLst>
          </p:cNvPr>
          <p:cNvSpPr>
            <a:spLocks noGrp="1"/>
          </p:cNvSpPr>
          <p:nvPr>
            <p:ph idx="1"/>
          </p:nvPr>
        </p:nvSpPr>
        <p:spPr>
          <a:xfrm>
            <a:off x="240632" y="1408254"/>
            <a:ext cx="6866437" cy="5233178"/>
          </a:xfrm>
        </p:spPr>
        <p:txBody>
          <a:bodyPr anchor="t">
            <a:noAutofit/>
          </a:bodyPr>
          <a:lstStyle/>
          <a:p>
            <a:pPr marL="0" marR="0" indent="0">
              <a:spcBef>
                <a:spcPts val="0"/>
              </a:spcBef>
              <a:spcAft>
                <a:spcPts val="600"/>
              </a:spcAft>
              <a:buNone/>
            </a:pPr>
            <a:r>
              <a:rPr lang="en-US" sz="2400" b="1" u="sng" dirty="0">
                <a:latin typeface="Calibri" panose="020F0502020204030204" pitchFamily="34" charset="0"/>
                <a:ea typeface="Calibri" panose="020F0502020204030204" pitchFamily="34" charset="0"/>
                <a:cs typeface="Times New Roman" panose="02020603050405020304" pitchFamily="18" charset="0"/>
              </a:rPr>
              <a:t>Positive Comments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PR efforts could benefit from collaboration. </a:t>
            </a:r>
          </a:p>
          <a:p>
            <a:pPr>
              <a:spcBef>
                <a:spcPts val="0"/>
              </a:spcBef>
              <a:spcAft>
                <a:spcPts val="6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Great intermediary</a:t>
            </a:r>
          </a:p>
          <a:p>
            <a:pPr>
              <a:spcBef>
                <a:spcPts val="0"/>
              </a:spcBef>
              <a:spcAft>
                <a:spcPts val="60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My belief...is that since change is inevitable, we as a body should continue to put the efforts to progress in finding ways and means to be more effective at carrying the message. At this level of service, I believe that we are becoming more unified in our efforts, when we as a body share our strengths and struggles, to create a central point of accountability for not only regions, but countries. </a:t>
            </a:r>
            <a:endParaRPr lang="en-US" sz="2000" dirty="0">
              <a:highlight>
                <a:srgbClr val="FFFF00"/>
              </a:highlight>
            </a:endParaRPr>
          </a:p>
          <a:p>
            <a:pPr marR="0">
              <a:spcBef>
                <a:spcPts val="0"/>
              </a:spcBef>
              <a:spcAft>
                <a:spcPts val="600"/>
              </a:spcAft>
              <a:buFontTx/>
              <a:buChar char="-"/>
            </a:pPr>
            <a:r>
              <a:rPr lang="en-US" sz="2000" dirty="0"/>
              <a:t>I am all on board with collaboration.....We have been moving in this direction for several years and it is needed </a:t>
            </a:r>
          </a:p>
          <a:p>
            <a:pPr>
              <a:spcBef>
                <a:spcPts val="0"/>
              </a:spcBef>
              <a:spcAft>
                <a:spcPts val="6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I enjoy service conscious members putting together a cohesive body to help NA remain welcoming and informed. </a:t>
            </a:r>
          </a:p>
          <a:p>
            <a:pPr>
              <a:spcBef>
                <a:spcPts val="0"/>
              </a:spcBef>
              <a:spcAft>
                <a:spcPts val="600"/>
              </a:spcAft>
              <a:buFontTx/>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600"/>
              </a:spcAft>
              <a:buFontTx/>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D470316-B732-4505-938A-2B504A8892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8" r="5581"/>
          <a:stretch/>
        </p:blipFill>
        <p:spPr>
          <a:xfrm>
            <a:off x="7564270" y="1408254"/>
            <a:ext cx="4170530" cy="4041467"/>
          </a:xfrm>
          <a:prstGeom prst="rect">
            <a:avLst/>
          </a:prstGeom>
        </p:spPr>
      </p:pic>
    </p:spTree>
    <p:extLst>
      <p:ext uri="{BB962C8B-B14F-4D97-AF65-F5344CB8AC3E}">
        <p14:creationId xmlns:p14="http://schemas.microsoft.com/office/powerpoint/2010/main" val="39862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9A1AD-6B3A-45F2-924F-0E2B6C74AFA9}"/>
              </a:ext>
            </a:extLst>
          </p:cNvPr>
          <p:cNvSpPr>
            <a:spLocks noGrp="1"/>
          </p:cNvSpPr>
          <p:nvPr>
            <p:ph type="title"/>
          </p:nvPr>
        </p:nvSpPr>
        <p:spPr>
          <a:xfrm>
            <a:off x="914400" y="381462"/>
            <a:ext cx="5657849" cy="1642970"/>
          </a:xfrm>
        </p:spPr>
        <p:txBody>
          <a:bodyPr anchor="b">
            <a:normAutofit/>
          </a:bodyPr>
          <a:lstStyle/>
          <a:p>
            <a:r>
              <a:rPr lang="en-US" sz="3700" dirty="0"/>
              <a:t>Does your Region Support our proposed actions? </a:t>
            </a:r>
          </a:p>
        </p:txBody>
      </p:sp>
      <p:sp>
        <p:nvSpPr>
          <p:cNvPr id="33" name="Content Placeholder 2">
            <a:extLst>
              <a:ext uri="{FF2B5EF4-FFF2-40B4-BE49-F238E27FC236}">
                <a16:creationId xmlns:a16="http://schemas.microsoft.com/office/drawing/2014/main" id="{34035DD7-987F-4CDB-844F-325980C11150}"/>
              </a:ext>
            </a:extLst>
          </p:cNvPr>
          <p:cNvSpPr>
            <a:spLocks noGrp="1"/>
          </p:cNvSpPr>
          <p:nvPr>
            <p:ph idx="1"/>
          </p:nvPr>
        </p:nvSpPr>
        <p:spPr>
          <a:xfrm>
            <a:off x="377190" y="2405894"/>
            <a:ext cx="6729879" cy="3535083"/>
          </a:xfrm>
        </p:spPr>
        <p:txBody>
          <a:bodyPr anchor="t">
            <a:normAutofit lnSpcReduction="10000"/>
          </a:bodyPr>
          <a:lstStyle/>
          <a:p>
            <a:pPr marL="0" marR="0" indent="0">
              <a:spcBef>
                <a:spcPts val="0"/>
              </a:spcBef>
              <a:spcAft>
                <a:spcPts val="600"/>
              </a:spcAft>
              <a:buNone/>
            </a:pPr>
            <a:r>
              <a:rPr lang="en-US" sz="1700" dirty="0">
                <a:effectLst/>
                <a:latin typeface="Calibri" panose="020F0502020204030204" pitchFamily="34" charset="0"/>
                <a:ea typeface="Times New Roman" panose="02020603050405020304" pitchFamily="18" charset="0"/>
                <a:cs typeface="Calibri" panose="020F0502020204030204" pitchFamily="34" charset="0"/>
              </a:rPr>
              <a:t>Having concluded preliminary work on the Collaboration of US Zones, we are ready to move forward with the actions envisioned in the Vision and Purpose Statement and in the Strategic Plan. Before doing so, however, we need to hear from the NA Regions in the United States. </a:t>
            </a:r>
          </a:p>
          <a:p>
            <a:pPr marL="0" marR="0" indent="0">
              <a:spcBef>
                <a:spcPts val="0"/>
              </a:spcBef>
              <a:spcAft>
                <a:spcPts val="600"/>
              </a:spcAft>
              <a:buNone/>
            </a:pPr>
            <a:endParaRPr lang="en-US" sz="1700" dirty="0">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600"/>
              </a:spcAft>
              <a:buNone/>
            </a:pPr>
            <a:r>
              <a:rPr lang="en-US" sz="1700" b="1" i="1" dirty="0">
                <a:effectLst/>
                <a:latin typeface="Calibri" panose="020F0502020204030204" pitchFamily="34" charset="0"/>
                <a:ea typeface="Times New Roman" panose="02020603050405020304" pitchFamily="18" charset="0"/>
                <a:cs typeface="Calibri" panose="020F0502020204030204" pitchFamily="34" charset="0"/>
              </a:rPr>
              <a:t>Does your region support the activities that have been outlined? </a:t>
            </a:r>
            <a:endParaRPr lang="en-US" sz="17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700" dirty="0">
              <a:latin typeface="Calibri" panose="020F0502020204030204" pitchFamily="34" charset="0"/>
              <a:ea typeface="Times New Roman" panose="02020603050405020304" pitchFamily="18" charset="0"/>
              <a:cs typeface="Calibri" panose="020F0502020204030204" pitchFamily="34" charset="0"/>
            </a:endParaRPr>
          </a:p>
          <a:p>
            <a:pPr marL="0" marR="0" indent="0">
              <a:spcBef>
                <a:spcPts val="0"/>
              </a:spcBef>
              <a:spcAft>
                <a:spcPts val="600"/>
              </a:spcAft>
              <a:buNone/>
            </a:pPr>
            <a:r>
              <a:rPr lang="en-US" sz="1700" dirty="0">
                <a:effectLst/>
                <a:latin typeface="Calibri" panose="020F0502020204030204" pitchFamily="34" charset="0"/>
                <a:ea typeface="Times New Roman" panose="02020603050405020304" pitchFamily="18" charset="0"/>
                <a:cs typeface="Calibri" panose="020F0502020204030204" pitchFamily="34" charset="0"/>
              </a:rPr>
              <a:t>We created a simple poll asking the regions of the US if they support forming this service body to collaborate. </a:t>
            </a:r>
            <a:br>
              <a:rPr lang="en-US" sz="1700" dirty="0">
                <a:effectLst/>
                <a:latin typeface="Calibri" panose="020F0502020204030204" pitchFamily="34" charset="0"/>
                <a:ea typeface="Times New Roman" panose="02020603050405020304" pitchFamily="18" charset="0"/>
                <a:cs typeface="Calibri" panose="020F0502020204030204" pitchFamily="34" charset="0"/>
              </a:rPr>
            </a:br>
            <a:br>
              <a:rPr lang="en-US" sz="1700" dirty="0">
                <a:effectLst/>
                <a:latin typeface="Calibri" panose="020F0502020204030204" pitchFamily="34" charset="0"/>
                <a:ea typeface="Times New Roman" panose="02020603050405020304" pitchFamily="18" charset="0"/>
                <a:cs typeface="Calibri" panose="020F0502020204030204" pitchFamily="34" charset="0"/>
              </a:rPr>
            </a:br>
            <a:r>
              <a:rPr lang="en-US" sz="1700" dirty="0">
                <a:effectLst/>
                <a:latin typeface="Calibri" panose="020F0502020204030204" pitchFamily="34" charset="0"/>
                <a:ea typeface="Times New Roman" panose="02020603050405020304" pitchFamily="18" charset="0"/>
                <a:cs typeface="Calibri" panose="020F0502020204030204" pitchFamily="34" charset="0"/>
              </a:rPr>
              <a:t>To be clear, this service body </a:t>
            </a:r>
            <a:r>
              <a:rPr lang="en-US" sz="1700" b="1" dirty="0">
                <a:effectLst/>
                <a:latin typeface="Calibri" panose="020F0502020204030204" pitchFamily="34" charset="0"/>
                <a:ea typeface="Times New Roman" panose="02020603050405020304" pitchFamily="18" charset="0"/>
                <a:cs typeface="Calibri" panose="020F0502020204030204" pitchFamily="34" charset="0"/>
              </a:rPr>
              <a:t>would not</a:t>
            </a:r>
            <a:r>
              <a:rPr lang="en-US" sz="1700" dirty="0">
                <a:effectLst/>
                <a:latin typeface="Calibri" panose="020F0502020204030204" pitchFamily="34" charset="0"/>
                <a:ea typeface="Times New Roman" panose="02020603050405020304" pitchFamily="18" charset="0"/>
                <a:cs typeface="Calibri" panose="020F0502020204030204" pitchFamily="34" charset="0"/>
              </a:rPr>
              <a:t> be a part of the delegation stream between groups and world.</a:t>
            </a:r>
          </a:p>
          <a:p>
            <a:pPr marL="0" marR="0" indent="0" algn="ctr">
              <a:spcBef>
                <a:spcPts val="0"/>
              </a:spcBef>
              <a:spcAft>
                <a:spcPts val="600"/>
              </a:spcAft>
              <a:buNone/>
            </a:pPr>
            <a:endParaRPr lang="en-US" sz="1700" b="1" i="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ctr">
              <a:spcBef>
                <a:spcPts val="0"/>
              </a:spcBef>
              <a:spcAft>
                <a:spcPts val="600"/>
              </a:spcAft>
              <a:buNone/>
            </a:pPr>
            <a:r>
              <a:rPr lang="en-US" sz="1700" b="1" i="1" dirty="0">
                <a:effectLst/>
                <a:latin typeface="Calibri" panose="020F0502020204030204" pitchFamily="34" charset="0"/>
                <a:ea typeface="Times New Roman" panose="02020603050405020304" pitchFamily="18" charset="0"/>
                <a:cs typeface="Calibri" panose="020F0502020204030204" pitchFamily="34" charset="0"/>
              </a:rPr>
              <a:t>Please respond to this poll by December 13, </a:t>
            </a:r>
            <a:r>
              <a:rPr lang="en-US" sz="1700" b="1" i="1" dirty="0">
                <a:latin typeface="Calibri" panose="020F0502020204030204" pitchFamily="34" charset="0"/>
                <a:ea typeface="Times New Roman" panose="02020603050405020304" pitchFamily="18" charset="0"/>
                <a:cs typeface="Calibri" panose="020F0502020204030204" pitchFamily="34" charset="0"/>
              </a:rPr>
              <a:t>2022</a:t>
            </a:r>
            <a:endParaRPr lang="en-US" sz="17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D470316-B732-4505-938A-2B504A8892F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8" r="5581"/>
          <a:stretch/>
        </p:blipFill>
        <p:spPr>
          <a:xfrm>
            <a:off x="7564270" y="1408254"/>
            <a:ext cx="4170530" cy="4041467"/>
          </a:xfrm>
          <a:prstGeom prst="rect">
            <a:avLst/>
          </a:prstGeom>
        </p:spPr>
      </p:pic>
    </p:spTree>
    <p:extLst>
      <p:ext uri="{BB962C8B-B14F-4D97-AF65-F5344CB8AC3E}">
        <p14:creationId xmlns:p14="http://schemas.microsoft.com/office/powerpoint/2010/main" val="408035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6">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8">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0">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44">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48F62F-2A5A-48A4-B14C-9A269D2AD70D}"/>
              </a:ext>
            </a:extLst>
          </p:cNvPr>
          <p:cNvSpPr>
            <a:spLocks noGrp="1"/>
          </p:cNvSpPr>
          <p:nvPr>
            <p:ph type="ctrTitle"/>
          </p:nvPr>
        </p:nvSpPr>
        <p:spPr>
          <a:xfrm>
            <a:off x="6384793" y="242119"/>
            <a:ext cx="5517931" cy="1448593"/>
          </a:xfrm>
        </p:spPr>
        <p:txBody>
          <a:bodyPr vert="horz" lIns="91440" tIns="45720" rIns="91440" bIns="45720" rtlCol="0" anchor="t">
            <a:normAutofit/>
          </a:bodyPr>
          <a:lstStyle/>
          <a:p>
            <a:r>
              <a:rPr lang="en-US" sz="4000" dirty="0"/>
              <a:t>On behalf of the </a:t>
            </a:r>
            <a:br>
              <a:rPr lang="en-US" sz="4000" dirty="0"/>
            </a:br>
            <a:r>
              <a:rPr lang="en-US" sz="4000" dirty="0"/>
              <a:t>US Collaboration of Zones</a:t>
            </a:r>
          </a:p>
        </p:txBody>
      </p:sp>
      <p:pic>
        <p:nvPicPr>
          <p:cNvPr id="12" name="Picture 11" descr="A picture containing text, stationary, writing implement, pen&#10;&#10;Description automatically generated">
            <a:extLst>
              <a:ext uri="{FF2B5EF4-FFF2-40B4-BE49-F238E27FC236}">
                <a16:creationId xmlns:a16="http://schemas.microsoft.com/office/drawing/2014/main" id="{DE1CD4E9-9150-4956-B828-756C426C09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31965" y="1449720"/>
            <a:ext cx="2823586" cy="1891802"/>
          </a:xfrm>
          <a:prstGeom prst="rect">
            <a:avLst/>
          </a:prstGeom>
        </p:spPr>
      </p:pic>
      <p:pic>
        <p:nvPicPr>
          <p:cNvPr id="13" name="Picture 12" descr="A group of people in the sky&#10;&#10;Description automatically generated with low confidence">
            <a:extLst>
              <a:ext uri="{FF2B5EF4-FFF2-40B4-BE49-F238E27FC236}">
                <a16:creationId xmlns:a16="http://schemas.microsoft.com/office/drawing/2014/main" id="{E321C24C-A0CF-493B-B510-79CD1029D2CF}"/>
              </a:ext>
            </a:extLst>
          </p:cNvPr>
          <p:cNvPicPr>
            <a:picLocks noChangeAspect="1"/>
          </p:cNvPicPr>
          <p:nvPr/>
        </p:nvPicPr>
        <p:blipFill rotWithShape="1">
          <a:blip r:embed="rId5"/>
          <a:srcRect l="35082" r="25473" b="-2"/>
          <a:stretch/>
        </p:blipFill>
        <p:spPr>
          <a:xfrm>
            <a:off x="7172866" y="3531666"/>
            <a:ext cx="3941783" cy="29649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ontent Placeholder 2">
            <a:extLst>
              <a:ext uri="{FF2B5EF4-FFF2-40B4-BE49-F238E27FC236}">
                <a16:creationId xmlns:a16="http://schemas.microsoft.com/office/drawing/2014/main" id="{C8874A18-C411-487B-BCBB-ACFC0E6DF881}"/>
              </a:ext>
            </a:extLst>
          </p:cNvPr>
          <p:cNvSpPr txBox="1">
            <a:spLocks/>
          </p:cNvSpPr>
          <p:nvPr/>
        </p:nvSpPr>
        <p:spPr>
          <a:xfrm>
            <a:off x="290735" y="257694"/>
            <a:ext cx="5507007" cy="654794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000" u="sng" dirty="0">
                <a:solidFill>
                  <a:schemeClr val="bg1"/>
                </a:solidFill>
                <a:latin typeface="Calibri" panose="020F0502020204030204" pitchFamily="34" charset="0"/>
                <a:ea typeface="Times New Roman" panose="02020603050405020304" pitchFamily="18" charset="0"/>
                <a:cs typeface="Calibri" panose="020F0502020204030204" pitchFamily="34" charset="0"/>
              </a:rPr>
              <a:t>For more information</a:t>
            </a:r>
          </a:p>
          <a:p>
            <a:pPr>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Visit the US Collaboration of Zones Google Drive</a:t>
            </a:r>
          </a:p>
          <a:p>
            <a:pPr>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Contact the Action Plan Task team directly </a:t>
            </a:r>
          </a:p>
          <a:p>
            <a:pPr>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or by their Google Groups email : </a:t>
            </a:r>
            <a:b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000" b="1" i="1" u="sng" spc="100" dirty="0">
                <a:solidFill>
                  <a:schemeClr val="bg1"/>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us-zones-action-plan@googlegroups.com</a:t>
            </a:r>
            <a:endParaRPr lang="en-US" sz="2000" b="1" i="1" u="sng" spc="1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nSpc>
                <a:spcPct val="114000"/>
              </a:lnSpc>
              <a:spcBef>
                <a:spcPts val="0"/>
              </a:spcBef>
            </a:pPr>
            <a:r>
              <a:rPr lang="en-US" sz="2000" u="sng" dirty="0">
                <a:solidFill>
                  <a:schemeClr val="bg1"/>
                </a:solidFill>
                <a:latin typeface="Calibri" panose="020F0502020204030204" pitchFamily="34" charset="0"/>
                <a:ea typeface="Times New Roman" panose="02020603050405020304" pitchFamily="18" charset="0"/>
                <a:cs typeface="Calibri" panose="020F0502020204030204" pitchFamily="34" charset="0"/>
              </a:rPr>
              <a:t>Action Plan Task Team </a:t>
            </a:r>
          </a:p>
          <a:p>
            <a:pPr>
              <a:lnSpc>
                <a:spcPct val="114000"/>
              </a:lnSpc>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Craig R,   Dawn P,   Dennis M,  George A,  Louis H</a:t>
            </a:r>
          </a:p>
          <a:p>
            <a:pPr>
              <a:lnSpc>
                <a:spcPct val="114000"/>
              </a:lnSpc>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Randy D,	   Sherry V,   Troy S</a:t>
            </a:r>
          </a:p>
          <a:p>
            <a:pPr>
              <a:lnSpc>
                <a:spcPct val="114000"/>
              </a:lnSpc>
              <a:spcBef>
                <a:spcPts val="0"/>
              </a:spcBef>
            </a:pPr>
            <a:endPar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ct val="114000"/>
              </a:lnSpc>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team members are willing to attend </a:t>
            </a:r>
          </a:p>
          <a:p>
            <a:pPr>
              <a:lnSpc>
                <a:spcPct val="114000"/>
              </a:lnSpc>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virtually, help present, or just answer</a:t>
            </a:r>
          </a:p>
          <a:p>
            <a:pPr>
              <a:lnSpc>
                <a:spcPct val="114000"/>
              </a:lnSpc>
              <a:spcBef>
                <a:spcPts val="0"/>
              </a:spcBef>
            </a:pPr>
            <a:r>
              <a:rPr lang="en-US"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questions to the best of our ability.</a:t>
            </a:r>
          </a:p>
          <a:p>
            <a:pPr>
              <a:lnSpc>
                <a:spcPct val="114000"/>
              </a:lnSpc>
              <a:spcBef>
                <a:spcPts val="0"/>
              </a:spcBef>
            </a:pPr>
            <a:endParaRPr lang="en-US" sz="2000" b="1" u="sng"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11" name="Picture 10" descr="Qr code&#10;&#10;Description automatically generated">
            <a:extLst>
              <a:ext uri="{FF2B5EF4-FFF2-40B4-BE49-F238E27FC236}">
                <a16:creationId xmlns:a16="http://schemas.microsoft.com/office/drawing/2014/main" id="{C035682B-AC5B-4805-B7D0-7B5C1D9486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2486" y="966415"/>
            <a:ext cx="1423503" cy="1423503"/>
          </a:xfrm>
          <a:prstGeom prst="rect">
            <a:avLst/>
          </a:prstGeom>
        </p:spPr>
      </p:pic>
    </p:spTree>
    <p:extLst>
      <p:ext uri="{BB962C8B-B14F-4D97-AF65-F5344CB8AC3E}">
        <p14:creationId xmlns:p14="http://schemas.microsoft.com/office/powerpoint/2010/main" val="84018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4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48F62F-2A5A-48A4-B14C-9A269D2AD70D}"/>
              </a:ext>
            </a:extLst>
          </p:cNvPr>
          <p:cNvSpPr>
            <a:spLocks noGrp="1"/>
          </p:cNvSpPr>
          <p:nvPr>
            <p:ph type="ctrTitle"/>
          </p:nvPr>
        </p:nvSpPr>
        <p:spPr>
          <a:xfrm>
            <a:off x="823442" y="921715"/>
            <a:ext cx="5163022" cy="2635993"/>
          </a:xfrm>
        </p:spPr>
        <p:txBody>
          <a:bodyPr vert="horz" lIns="91440" tIns="45720" rIns="91440" bIns="45720" rtlCol="0" anchor="b">
            <a:normAutofit/>
          </a:bodyPr>
          <a:lstStyle/>
          <a:p>
            <a:pPr algn="l"/>
            <a:r>
              <a:rPr lang="en-US" sz="4800" kern="1200">
                <a:latin typeface="+mj-lt"/>
                <a:ea typeface="+mj-ea"/>
                <a:cs typeface="+mj-cs"/>
              </a:rPr>
              <a:t>What Does your Region Think?</a:t>
            </a:r>
          </a:p>
        </p:txBody>
      </p:sp>
      <p:sp>
        <p:nvSpPr>
          <p:cNvPr id="39" name="Rectangle 4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3098DBC6-2301-4982-869D-458D58477C5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65" r="1" b="20321"/>
          <a:stretch/>
        </p:blipFill>
        <p:spPr>
          <a:xfrm>
            <a:off x="6507721" y="1489731"/>
            <a:ext cx="5163022" cy="2407464"/>
          </a:xfrm>
          <a:prstGeom prst="rect">
            <a:avLst/>
          </a:prstGeom>
        </p:spPr>
      </p:pic>
      <p:sp>
        <p:nvSpPr>
          <p:cNvPr id="44" name="Rectangle 4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C6EF4C1-874B-4BE2-A641-D5AF6230278E}"/>
              </a:ext>
            </a:extLst>
          </p:cNvPr>
          <p:cNvSpPr txBox="1"/>
          <p:nvPr/>
        </p:nvSpPr>
        <p:spPr>
          <a:xfrm>
            <a:off x="177735" y="5178497"/>
            <a:ext cx="11898001" cy="523220"/>
          </a:xfrm>
          <a:prstGeom prst="rect">
            <a:avLst/>
          </a:prstGeom>
          <a:noFill/>
        </p:spPr>
        <p:txBody>
          <a:bodyPr wrap="none" rtlCol="0">
            <a:spAutoFit/>
          </a:bodyPr>
          <a:lstStyle/>
          <a:p>
            <a:r>
              <a:rPr lang="en-US" sz="28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We are seeking the conscience of your Region regarding steps in moving forward</a:t>
            </a:r>
            <a:endParaRPr lang="en-US" sz="2800" dirty="0"/>
          </a:p>
        </p:txBody>
      </p:sp>
    </p:spTree>
    <p:extLst>
      <p:ext uri="{BB962C8B-B14F-4D97-AF65-F5344CB8AC3E}">
        <p14:creationId xmlns:p14="http://schemas.microsoft.com/office/powerpoint/2010/main" val="281256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6">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38">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0">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4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44">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48F62F-2A5A-48A4-B14C-9A269D2AD70D}"/>
              </a:ext>
            </a:extLst>
          </p:cNvPr>
          <p:cNvSpPr>
            <a:spLocks noGrp="1"/>
          </p:cNvSpPr>
          <p:nvPr>
            <p:ph type="ctrTitle"/>
          </p:nvPr>
        </p:nvSpPr>
        <p:spPr>
          <a:xfrm>
            <a:off x="683172" y="327655"/>
            <a:ext cx="4567686" cy="1055375"/>
          </a:xfrm>
        </p:spPr>
        <p:txBody>
          <a:bodyPr vert="horz" lIns="91440" tIns="45720" rIns="91440" bIns="45720" rtlCol="0" anchor="t">
            <a:normAutofit fontScale="90000"/>
          </a:bodyPr>
          <a:lstStyle/>
          <a:p>
            <a:r>
              <a:rPr lang="en-US" sz="4800" dirty="0">
                <a:solidFill>
                  <a:srgbClr val="FFFFFF"/>
                </a:solidFill>
              </a:rPr>
              <a:t>Where did this come from?</a:t>
            </a:r>
          </a:p>
        </p:txBody>
      </p:sp>
      <p:sp>
        <p:nvSpPr>
          <p:cNvPr id="3" name="Subtitle 2">
            <a:extLst>
              <a:ext uri="{FF2B5EF4-FFF2-40B4-BE49-F238E27FC236}">
                <a16:creationId xmlns:a16="http://schemas.microsoft.com/office/drawing/2014/main" id="{DB88832C-82A0-4D9E-AD29-8A49B954AC3E}"/>
              </a:ext>
            </a:extLst>
          </p:cNvPr>
          <p:cNvSpPr>
            <a:spLocks noGrp="1"/>
          </p:cNvSpPr>
          <p:nvPr>
            <p:ph type="subTitle" idx="1"/>
          </p:nvPr>
        </p:nvSpPr>
        <p:spPr>
          <a:xfrm>
            <a:off x="148590" y="1598928"/>
            <a:ext cx="5735572" cy="4931417"/>
          </a:xfrm>
        </p:spPr>
        <p:txBody>
          <a:bodyPr vert="horz" lIns="91440" tIns="45720" rIns="91440" bIns="45720" rtlCol="0" anchor="ctr">
            <a:noAutofit/>
          </a:body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1900" dirty="0">
                <a:solidFill>
                  <a:schemeClr val="bg1"/>
                </a:solidFill>
                <a:effectLst/>
                <a:ea typeface="Calibri" panose="020F0502020204030204" pitchFamily="34" charset="0"/>
                <a:cs typeface="Times New Roman" panose="02020603050405020304" pitchFamily="18" charset="0"/>
              </a:rPr>
              <a:t>World Service Conference of The Future project 2018 had a goal to strengthen collaboration between zonal forums and between NAWS/zonal forums</a:t>
            </a:r>
          </a:p>
          <a:p>
            <a:pPr marL="342900" marR="0" lvl="0" indent="-342900" algn="l">
              <a:lnSpc>
                <a:spcPct val="107000"/>
              </a:lnSpc>
              <a:spcBef>
                <a:spcPts val="0"/>
              </a:spcBef>
              <a:spcAft>
                <a:spcPts val="800"/>
              </a:spcAft>
              <a:buFont typeface="Arial" panose="020B0604020202020204" pitchFamily="34" charset="0"/>
              <a:buChar char="•"/>
              <a:tabLst>
                <a:tab pos="457200" algn="l"/>
              </a:tabLst>
            </a:pPr>
            <a:endParaRPr lang="en-US" sz="1900" dirty="0">
              <a:solidFill>
                <a:schemeClr val="bg1"/>
              </a:solidFill>
              <a:effectLs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1900" dirty="0">
                <a:solidFill>
                  <a:schemeClr val="bg1"/>
                </a:solidFill>
                <a:effectLst/>
                <a:ea typeface="Calibri" panose="020F0502020204030204" pitchFamily="34" charset="0"/>
                <a:cs typeface="Times New Roman" panose="02020603050405020304" pitchFamily="18" charset="0"/>
              </a:rPr>
              <a:t>Virtual Meeting of Zones was created in 2019 as a result to share best practices; 15 zones from around the world meeting together</a:t>
            </a:r>
          </a:p>
          <a:p>
            <a:pPr marL="342900" marR="0" lvl="0" indent="-342900" algn="l">
              <a:lnSpc>
                <a:spcPct val="107000"/>
              </a:lnSpc>
              <a:spcBef>
                <a:spcPts val="0"/>
              </a:spcBef>
              <a:spcAft>
                <a:spcPts val="800"/>
              </a:spcAft>
              <a:buFont typeface="Arial" panose="020B0604020202020204" pitchFamily="34" charset="0"/>
              <a:buChar char="•"/>
              <a:tabLst>
                <a:tab pos="457200" algn="l"/>
              </a:tabLst>
            </a:pPr>
            <a:endParaRPr lang="en-US" sz="1900" dirty="0">
              <a:solidFill>
                <a:schemeClr val="bg1"/>
              </a:solidFill>
              <a:effectLst/>
              <a:ea typeface="Calibri" panose="020F0502020204030204" pitchFamily="34" charset="0"/>
              <a:cs typeface="Times New Roman" panose="02020603050405020304" pitchFamily="18" charset="0"/>
            </a:endParaRPr>
          </a:p>
          <a:p>
            <a:pPr marL="342900" marR="0" indent="-342900" algn="l">
              <a:spcBef>
                <a:spcPts val="0"/>
              </a:spcBef>
              <a:spcAft>
                <a:spcPts val="600"/>
              </a:spcAft>
              <a:buFont typeface="Arial" panose="020B0604020202020204" pitchFamily="34" charset="0"/>
              <a:buChar char="•"/>
            </a:pPr>
            <a:r>
              <a:rPr lang="en-US" sz="1900" dirty="0">
                <a:solidFill>
                  <a:srgbClr val="FFFFFF"/>
                </a:solidFill>
                <a:effectLst/>
              </a:rPr>
              <a:t>Representatives of the eight Zonal Forums serving NA Regions in the United States expressed interest in meeting for the purpose of coordinating efforts. </a:t>
            </a:r>
          </a:p>
          <a:p>
            <a:pPr marL="114300" marR="0" indent="-342900" algn="l">
              <a:spcBef>
                <a:spcPts val="0"/>
              </a:spcBef>
              <a:spcAft>
                <a:spcPts val="600"/>
              </a:spcAft>
              <a:buFont typeface="Arial" panose="020B0604020202020204" pitchFamily="34" charset="0"/>
              <a:buChar char="•"/>
            </a:pPr>
            <a:endParaRPr lang="en-US" sz="1900" dirty="0">
              <a:solidFill>
                <a:srgbClr val="FFFFFF"/>
              </a:solidFill>
            </a:endParaRPr>
          </a:p>
          <a:p>
            <a:pPr marL="342900" marR="0" indent="-342900" algn="l">
              <a:spcBef>
                <a:spcPts val="0"/>
              </a:spcBef>
              <a:spcAft>
                <a:spcPts val="600"/>
              </a:spcAft>
              <a:buFont typeface="Arial" panose="020B0604020202020204" pitchFamily="34" charset="0"/>
              <a:buChar char="•"/>
            </a:pPr>
            <a:r>
              <a:rPr lang="en-US" sz="1900" dirty="0">
                <a:solidFill>
                  <a:srgbClr val="FFFFFF"/>
                </a:solidFill>
                <a:effectLst/>
              </a:rPr>
              <a:t>The first meeting in December of 2019 identified many opportunities for US zones to collaborate. </a:t>
            </a:r>
          </a:p>
        </p:txBody>
      </p:sp>
      <p:pic>
        <p:nvPicPr>
          <p:cNvPr id="20" name="Picture 11" descr="Calendar on table">
            <a:extLst>
              <a:ext uri="{FF2B5EF4-FFF2-40B4-BE49-F238E27FC236}">
                <a16:creationId xmlns:a16="http://schemas.microsoft.com/office/drawing/2014/main" id="{4B8E7944-1423-43FA-A19D-CC9AF1A5AE34}"/>
              </a:ext>
            </a:extLst>
          </p:cNvPr>
          <p:cNvPicPr>
            <a:picLocks noChangeAspect="1"/>
          </p:cNvPicPr>
          <p:nvPr/>
        </p:nvPicPr>
        <p:blipFill rotWithShape="1">
          <a:blip r:embed="rId3"/>
          <a:srcRect l="2068" r="39740" b="1"/>
          <a:stretch/>
        </p:blipFill>
        <p:spPr>
          <a:xfrm>
            <a:off x="6553199" y="457200"/>
            <a:ext cx="5181602" cy="5943600"/>
          </a:xfrm>
          <a:prstGeom prst="rect">
            <a:avLst/>
          </a:prstGeom>
        </p:spPr>
      </p:pic>
    </p:spTree>
    <p:extLst>
      <p:ext uri="{BB962C8B-B14F-4D97-AF65-F5344CB8AC3E}">
        <p14:creationId xmlns:p14="http://schemas.microsoft.com/office/powerpoint/2010/main" val="392610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48F62F-2A5A-48A4-B14C-9A269D2AD70D}"/>
              </a:ext>
            </a:extLst>
          </p:cNvPr>
          <p:cNvSpPr>
            <a:spLocks noGrp="1"/>
          </p:cNvSpPr>
          <p:nvPr>
            <p:ph type="ctrTitle"/>
          </p:nvPr>
        </p:nvSpPr>
        <p:spPr>
          <a:xfrm>
            <a:off x="0" y="2858815"/>
            <a:ext cx="3668088" cy="1115538"/>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First steps</a:t>
            </a:r>
          </a:p>
        </p:txBody>
      </p:sp>
      <p:sp>
        <p:nvSpPr>
          <p:cNvPr id="3" name="Subtitle 2">
            <a:extLst>
              <a:ext uri="{FF2B5EF4-FFF2-40B4-BE49-F238E27FC236}">
                <a16:creationId xmlns:a16="http://schemas.microsoft.com/office/drawing/2014/main" id="{DB88832C-82A0-4D9E-AD29-8A49B954AC3E}"/>
              </a:ext>
            </a:extLst>
          </p:cNvPr>
          <p:cNvSpPr>
            <a:spLocks noGrp="1"/>
          </p:cNvSpPr>
          <p:nvPr>
            <p:ph type="subTitle" idx="1"/>
          </p:nvPr>
        </p:nvSpPr>
        <p:spPr>
          <a:xfrm>
            <a:off x="4655776" y="666114"/>
            <a:ext cx="7157851" cy="5546047"/>
          </a:xfrm>
        </p:spPr>
        <p:txBody>
          <a:bodyPr vert="horz" lIns="91440" tIns="45720" rIns="91440" bIns="45720" rtlCol="0" anchor="ctr">
            <a:normAutofit/>
          </a:bodyPr>
          <a:lstStyle/>
          <a:p>
            <a:pPr marL="0" marR="0" algn="l">
              <a:spcBef>
                <a:spcPts val="0"/>
              </a:spcBef>
              <a:spcAft>
                <a:spcPts val="0"/>
              </a:spcAft>
            </a:pPr>
            <a:r>
              <a:rPr lang="en-US" sz="2800" dirty="0">
                <a:latin typeface="Calibri" panose="020F0502020204030204" pitchFamily="34" charset="0"/>
                <a:ea typeface="Times New Roman" panose="02020603050405020304" pitchFamily="18" charset="0"/>
                <a:cs typeface="Calibri" panose="020F0502020204030204" pitchFamily="34" charset="0"/>
              </a:rPr>
              <a:t>Initial Survey – August 2020</a:t>
            </a:r>
          </a:p>
          <a:p>
            <a:pPr marL="0" marR="0" algn="l">
              <a:spcBef>
                <a:spcPts val="0"/>
              </a:spcBef>
              <a:spcAft>
                <a:spcPts val="0"/>
              </a:spcAf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marL="0" marR="0" algn="l">
              <a:spcBef>
                <a:spcPts val="0"/>
              </a:spcBef>
              <a:spcAft>
                <a:spcPts val="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The top three responses were: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Planning first / create strategic plan</a:t>
            </a:r>
          </a:p>
          <a:p>
            <a:pPr marR="0" lvl="0" algn="l">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Public relations / Fellowship development tools</a:t>
            </a:r>
          </a:p>
          <a:p>
            <a:pPr marR="0" lvl="0" algn="l">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US Website (including meeting information)</a:t>
            </a:r>
          </a:p>
          <a:p>
            <a:pPr marL="342900" marR="0" lvl="0" indent="-342900" algn="l">
              <a:spcBef>
                <a:spcPts val="0"/>
              </a:spcBef>
              <a:spcAft>
                <a:spcPts val="0"/>
              </a:spcAft>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gn="l">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We identified the need for a Vision and Purpose</a:t>
            </a:r>
            <a:endParaRPr lang="en-US" sz="2800" dirty="0">
              <a:effectLst/>
            </a:endParaRPr>
          </a:p>
        </p:txBody>
      </p:sp>
    </p:spTree>
    <p:extLst>
      <p:ext uri="{BB962C8B-B14F-4D97-AF65-F5344CB8AC3E}">
        <p14:creationId xmlns:p14="http://schemas.microsoft.com/office/powerpoint/2010/main" val="332593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B493B-FB63-4254-9EB6-72B8F291EA15}"/>
              </a:ext>
            </a:extLst>
          </p:cNvPr>
          <p:cNvSpPr>
            <a:spLocks noGrp="1"/>
          </p:cNvSpPr>
          <p:nvPr>
            <p:ph type="title"/>
          </p:nvPr>
        </p:nvSpPr>
        <p:spPr>
          <a:xfrm>
            <a:off x="304800" y="238539"/>
            <a:ext cx="11286213" cy="1434415"/>
          </a:xfrm>
        </p:spPr>
        <p:txBody>
          <a:bodyPr vert="horz" lIns="91440" tIns="45720" rIns="91440" bIns="45720" rtlCol="0" anchor="b">
            <a:normAutofit/>
          </a:bodyPr>
          <a:lstStyle/>
          <a:p>
            <a:r>
              <a:rPr lang="en-US" sz="4600" dirty="0"/>
              <a:t>  Collaboration of US Zones Vision and Purpose</a:t>
            </a:r>
          </a:p>
        </p:txBody>
      </p:sp>
      <p:sp>
        <p:nvSpPr>
          <p:cNvPr id="6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osing&#10;&#10;Description automatically generated">
            <a:extLst>
              <a:ext uri="{FF2B5EF4-FFF2-40B4-BE49-F238E27FC236}">
                <a16:creationId xmlns:a16="http://schemas.microsoft.com/office/drawing/2014/main" id="{BFBECD0A-E448-43F0-B038-4D79F075F34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049" r="-2" b="-2"/>
          <a:stretch/>
        </p:blipFill>
        <p:spPr>
          <a:xfrm>
            <a:off x="7675658" y="2093976"/>
            <a:ext cx="3941064" cy="4096512"/>
          </a:xfrm>
          <a:prstGeom prst="rect">
            <a:avLst/>
          </a:prstGeom>
        </p:spPr>
      </p:pic>
      <p:graphicFrame>
        <p:nvGraphicFramePr>
          <p:cNvPr id="55" name="TextBox 18">
            <a:extLst>
              <a:ext uri="{FF2B5EF4-FFF2-40B4-BE49-F238E27FC236}">
                <a16:creationId xmlns:a16="http://schemas.microsoft.com/office/drawing/2014/main" id="{D2B43F2E-0058-AC4B-6336-5A51581FD93E}"/>
              </a:ext>
            </a:extLst>
          </p:cNvPr>
          <p:cNvGraphicFramePr/>
          <p:nvPr>
            <p:extLst>
              <p:ext uri="{D42A27DB-BD31-4B8C-83A1-F6EECF244321}">
                <p14:modId xmlns:p14="http://schemas.microsoft.com/office/powerpoint/2010/main" val="2735688477"/>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230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52DF-387F-4845-B5C7-F41DBF7A13D7}"/>
              </a:ext>
            </a:extLst>
          </p:cNvPr>
          <p:cNvSpPr>
            <a:spLocks noGrp="1"/>
          </p:cNvSpPr>
          <p:nvPr>
            <p:ph type="title"/>
          </p:nvPr>
        </p:nvSpPr>
        <p:spPr>
          <a:xfrm>
            <a:off x="438843" y="312898"/>
            <a:ext cx="8952453" cy="1325563"/>
          </a:xfrm>
        </p:spPr>
        <p:txBody>
          <a:bodyPr>
            <a:normAutofit/>
          </a:bodyPr>
          <a:lstStyle/>
          <a:p>
            <a:r>
              <a:rPr lang="en-US" dirty="0"/>
              <a:t>Vision Statement Part 1 : Why</a:t>
            </a:r>
          </a:p>
        </p:txBody>
      </p:sp>
      <p:sp>
        <p:nvSpPr>
          <p:cNvPr id="3" name="Content Placeholder 2">
            <a:extLst>
              <a:ext uri="{FF2B5EF4-FFF2-40B4-BE49-F238E27FC236}">
                <a16:creationId xmlns:a16="http://schemas.microsoft.com/office/drawing/2014/main" id="{8B8A4698-CB63-4EC9-84DC-C6D978988599}"/>
              </a:ext>
            </a:extLst>
          </p:cNvPr>
          <p:cNvSpPr>
            <a:spLocks noGrp="1"/>
          </p:cNvSpPr>
          <p:nvPr>
            <p:ph idx="1"/>
          </p:nvPr>
        </p:nvSpPr>
        <p:spPr>
          <a:xfrm>
            <a:off x="438843" y="1650490"/>
            <a:ext cx="8364288" cy="4184702"/>
          </a:xfrm>
        </p:spPr>
        <p:txBody>
          <a:bodyPr anchor="ctr">
            <a:normAutofit/>
          </a:bodyPr>
          <a:lstStyle/>
          <a:p>
            <a:pPr marL="0" indent="0">
              <a:lnSpc>
                <a:spcPct val="150000"/>
              </a:lnSpc>
              <a:buNone/>
            </a:pPr>
            <a:r>
              <a:rPr lang="en-US" sz="2400" i="1" dirty="0"/>
              <a:t>Through the collaborative efforts of the US Zones of NA, we are inspired in unity to coordinate services of which this collective is uniquely qualified. This collaboration seeks to provide a source of experience and inspiration to share with NA communities, as requested by the US Zones. This assistance will help communities grow critical services to fulfill our primary purpose that no addict seeking recovery from addiction need ever die.</a:t>
            </a:r>
          </a:p>
          <a:p>
            <a:endParaRPr lang="en-U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with low confidence">
            <a:extLst>
              <a:ext uri="{FF2B5EF4-FFF2-40B4-BE49-F238E27FC236}">
                <a16:creationId xmlns:a16="http://schemas.microsoft.com/office/drawing/2014/main" id="{675B93BF-9CB2-4710-B5AC-5081A9480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224" y="2485641"/>
            <a:ext cx="1874524" cy="1886716"/>
          </a:xfrm>
          <a:prstGeom prst="rect">
            <a:avLst/>
          </a:prstGeom>
        </p:spPr>
      </p:pic>
    </p:spTree>
    <p:extLst>
      <p:ext uri="{BB962C8B-B14F-4D97-AF65-F5344CB8AC3E}">
        <p14:creationId xmlns:p14="http://schemas.microsoft.com/office/powerpoint/2010/main" val="117337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52DF-387F-4845-B5C7-F41DBF7A13D7}"/>
              </a:ext>
            </a:extLst>
          </p:cNvPr>
          <p:cNvSpPr>
            <a:spLocks noGrp="1"/>
          </p:cNvSpPr>
          <p:nvPr>
            <p:ph type="title"/>
          </p:nvPr>
        </p:nvSpPr>
        <p:spPr>
          <a:xfrm>
            <a:off x="438843" y="312898"/>
            <a:ext cx="8952453" cy="1325563"/>
          </a:xfrm>
        </p:spPr>
        <p:txBody>
          <a:bodyPr>
            <a:normAutofit/>
          </a:bodyPr>
          <a:lstStyle/>
          <a:p>
            <a:r>
              <a:rPr lang="en-US" dirty="0"/>
              <a:t>Vision Statement Part 2 : What</a:t>
            </a:r>
          </a:p>
        </p:txBody>
      </p:sp>
      <p:sp>
        <p:nvSpPr>
          <p:cNvPr id="3" name="Content Placeholder 2">
            <a:extLst>
              <a:ext uri="{FF2B5EF4-FFF2-40B4-BE49-F238E27FC236}">
                <a16:creationId xmlns:a16="http://schemas.microsoft.com/office/drawing/2014/main" id="{8B8A4698-CB63-4EC9-84DC-C6D978988599}"/>
              </a:ext>
            </a:extLst>
          </p:cNvPr>
          <p:cNvSpPr>
            <a:spLocks noGrp="1"/>
          </p:cNvSpPr>
          <p:nvPr>
            <p:ph idx="1"/>
          </p:nvPr>
        </p:nvSpPr>
        <p:spPr>
          <a:xfrm>
            <a:off x="438843" y="1387366"/>
            <a:ext cx="8364288" cy="4445155"/>
          </a:xfrm>
        </p:spPr>
        <p:txBody>
          <a:bodyPr anchor="ctr">
            <a:normAutofit fontScale="77500" lnSpcReduction="20000"/>
          </a:bodyPr>
          <a:lstStyle/>
          <a:p>
            <a:pPr marL="0" indent="0">
              <a:buNone/>
            </a:pPr>
            <a:r>
              <a:rPr lang="en-US" sz="3100" i="1" dirty="0"/>
              <a:t>Collaboration of US zones will strive to</a:t>
            </a:r>
            <a:r>
              <a:rPr lang="en-US" sz="2600" i="1" dirty="0"/>
              <a:t>: </a:t>
            </a:r>
          </a:p>
          <a:p>
            <a:r>
              <a:rPr lang="en-US" sz="3000" i="1" dirty="0"/>
              <a:t>Raise awareness of the zones in the US as positive, reliable, and valuable assets in achieving our primary purpose.</a:t>
            </a:r>
          </a:p>
          <a:p>
            <a:r>
              <a:rPr lang="en-US" sz="3000" i="1" dirty="0"/>
              <a:t>Provide a national resource that brings consistency and accessibility to communications within the fellowship and with the public in the US.</a:t>
            </a:r>
          </a:p>
          <a:p>
            <a:r>
              <a:rPr lang="en-US" sz="3000" i="1" dirty="0"/>
              <a:t>Provide internal services and training to US Zones and local NA communities in public relations, fellowship development, technology, and communications.</a:t>
            </a:r>
          </a:p>
          <a:p>
            <a:r>
              <a:rPr lang="en-US" sz="3000" i="1" dirty="0"/>
              <a:t>Be strategic in its planning and offer project-based resources when requested.</a:t>
            </a:r>
          </a:p>
          <a:p>
            <a:r>
              <a:rPr lang="en-US" sz="3000" i="1" dirty="0"/>
              <a:t>Energize and stimulate the growth of NA in the United States by enhancing cooperation, coordination, and information sharing.</a:t>
            </a:r>
            <a:endParaRPr lang="en-US" i="1"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low confidence">
            <a:extLst>
              <a:ext uri="{FF2B5EF4-FFF2-40B4-BE49-F238E27FC236}">
                <a16:creationId xmlns:a16="http://schemas.microsoft.com/office/drawing/2014/main" id="{E41B89D4-0F71-4628-8ACA-646D4A4F3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224" y="2485641"/>
            <a:ext cx="1874524" cy="1886716"/>
          </a:xfrm>
          <a:prstGeom prst="rect">
            <a:avLst/>
          </a:prstGeom>
        </p:spPr>
      </p:pic>
    </p:spTree>
    <p:extLst>
      <p:ext uri="{BB962C8B-B14F-4D97-AF65-F5344CB8AC3E}">
        <p14:creationId xmlns:p14="http://schemas.microsoft.com/office/powerpoint/2010/main" val="310198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52DF-387F-4845-B5C7-F41DBF7A13D7}"/>
              </a:ext>
            </a:extLst>
          </p:cNvPr>
          <p:cNvSpPr>
            <a:spLocks noGrp="1"/>
          </p:cNvSpPr>
          <p:nvPr>
            <p:ph type="title"/>
          </p:nvPr>
        </p:nvSpPr>
        <p:spPr>
          <a:xfrm>
            <a:off x="438843" y="312898"/>
            <a:ext cx="8952453" cy="1325563"/>
          </a:xfrm>
        </p:spPr>
        <p:txBody>
          <a:bodyPr>
            <a:normAutofit/>
          </a:bodyPr>
          <a:lstStyle/>
          <a:p>
            <a:r>
              <a:rPr lang="en-US" dirty="0"/>
              <a:t>Vision Statement Part 3 : Who</a:t>
            </a:r>
          </a:p>
        </p:txBody>
      </p:sp>
      <p:sp>
        <p:nvSpPr>
          <p:cNvPr id="3" name="Content Placeholder 2">
            <a:extLst>
              <a:ext uri="{FF2B5EF4-FFF2-40B4-BE49-F238E27FC236}">
                <a16:creationId xmlns:a16="http://schemas.microsoft.com/office/drawing/2014/main" id="{8B8A4698-CB63-4EC9-84DC-C6D978988599}"/>
              </a:ext>
            </a:extLst>
          </p:cNvPr>
          <p:cNvSpPr>
            <a:spLocks noGrp="1"/>
          </p:cNvSpPr>
          <p:nvPr>
            <p:ph idx="1"/>
          </p:nvPr>
        </p:nvSpPr>
        <p:spPr>
          <a:xfrm>
            <a:off x="438843" y="1650490"/>
            <a:ext cx="8364288" cy="4184702"/>
          </a:xfrm>
        </p:spPr>
        <p:txBody>
          <a:bodyPr anchor="ctr">
            <a:normAutofit/>
          </a:bodyPr>
          <a:lstStyle/>
          <a:p>
            <a:pPr marL="0" indent="0">
              <a:lnSpc>
                <a:spcPct val="150000"/>
              </a:lnSpc>
              <a:buNone/>
            </a:pPr>
            <a:r>
              <a:rPr lang="en-US" sz="2400" i="1" dirty="0"/>
              <a:t>A collaboration of US Zones will be directly accountable to the zones of the US. It will include the US Zones in its discussions and projects with both regular reporting and active listening. It will strive to be responsive to requests for help from any service body, and closely coordinate and collaborate with the US Zones. We will always remember who we serve and why.</a:t>
            </a:r>
          </a:p>
          <a:p>
            <a:endParaRPr lang="en-U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low confidence">
            <a:extLst>
              <a:ext uri="{FF2B5EF4-FFF2-40B4-BE49-F238E27FC236}">
                <a16:creationId xmlns:a16="http://schemas.microsoft.com/office/drawing/2014/main" id="{4A4502A3-138A-4518-9844-4CF676BF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224" y="2485641"/>
            <a:ext cx="1874524" cy="1886716"/>
          </a:xfrm>
          <a:prstGeom prst="rect">
            <a:avLst/>
          </a:prstGeom>
        </p:spPr>
      </p:pic>
    </p:spTree>
    <p:extLst>
      <p:ext uri="{BB962C8B-B14F-4D97-AF65-F5344CB8AC3E}">
        <p14:creationId xmlns:p14="http://schemas.microsoft.com/office/powerpoint/2010/main" val="281950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86A28-A952-4A78-926C-D53119D38379}"/>
              </a:ext>
            </a:extLst>
          </p:cNvPr>
          <p:cNvSpPr>
            <a:spLocks noGrp="1"/>
          </p:cNvSpPr>
          <p:nvPr>
            <p:ph type="title"/>
          </p:nvPr>
        </p:nvSpPr>
        <p:spPr>
          <a:xfrm>
            <a:off x="800101" y="294538"/>
            <a:ext cx="10473548" cy="1033669"/>
          </a:xfrm>
        </p:spPr>
        <p:txBody>
          <a:bodyPr>
            <a:normAutofit/>
          </a:bodyPr>
          <a:lstStyle/>
          <a:p>
            <a:r>
              <a:rPr lang="en-US" sz="3400" dirty="0">
                <a:solidFill>
                  <a:srgbClr val="FFFFFF"/>
                </a:solidFill>
              </a:rPr>
              <a:t>Purpose Statement</a:t>
            </a:r>
          </a:p>
        </p:txBody>
      </p:sp>
      <p:sp>
        <p:nvSpPr>
          <p:cNvPr id="3" name="Content Placeholder 2">
            <a:extLst>
              <a:ext uri="{FF2B5EF4-FFF2-40B4-BE49-F238E27FC236}">
                <a16:creationId xmlns:a16="http://schemas.microsoft.com/office/drawing/2014/main" id="{DF07BCEC-3FA9-47CF-AB10-3E3B79F94C57}"/>
              </a:ext>
            </a:extLst>
          </p:cNvPr>
          <p:cNvSpPr>
            <a:spLocks noGrp="1"/>
          </p:cNvSpPr>
          <p:nvPr>
            <p:ph idx="1"/>
          </p:nvPr>
        </p:nvSpPr>
        <p:spPr>
          <a:xfrm>
            <a:off x="273269" y="1786758"/>
            <a:ext cx="11732646" cy="4776704"/>
          </a:xfrm>
        </p:spPr>
        <p:txBody>
          <a:bodyPr anchor="ctr">
            <a:normAutofit fontScale="92500" lnSpcReduction="20000"/>
          </a:bodyPr>
          <a:lstStyle/>
          <a:p>
            <a:r>
              <a:rPr lang="en-US" sz="1800" i="1" dirty="0"/>
              <a:t>A collaboration of US Zones will strive to improve awareness of our zones as assets to our local service bodies. Identification and utilization of the untapped resources in our zones will come as we share knowledge and our service experience. </a:t>
            </a:r>
          </a:p>
          <a:p>
            <a:r>
              <a:rPr lang="en-US" sz="1800" i="1" dirty="0"/>
              <a:t>A collaboration of US Zones will strive to act as a national communications hub to enable simple and accessible communications within NA and with the public. This will enable addicts and the public to connect to the recovery, service, and information source in their local community. Whenever people reach out to NA in the US, this collaboration will strive to connect them to an addict, service body, or NA information source.</a:t>
            </a:r>
          </a:p>
          <a:p>
            <a:r>
              <a:rPr lang="en-US" sz="1800" i="1" dirty="0"/>
              <a:t>A collaboration of US Zones will strive to improve our service efforts through technology. The goal is to enable NA members to work together to leverage technology in creating systems and processes to enhance our ability to reach the addict that still suffers.</a:t>
            </a:r>
          </a:p>
          <a:p>
            <a:r>
              <a:rPr lang="en-US" sz="1800" i="1" dirty="0"/>
              <a:t>A collaboration of US Zones will strive to improve our PR efforts by galvanizing the unity of NA’s message within the US. By supporting efforts to nationally interface with the public, we can have a national presence that will validate NA as a resource. </a:t>
            </a:r>
          </a:p>
          <a:p>
            <a:r>
              <a:rPr lang="en-US" sz="1800" i="1" dirty="0"/>
              <a:t>A national PR effort will strive to: </a:t>
            </a:r>
          </a:p>
          <a:p>
            <a:pPr lvl="1"/>
            <a:r>
              <a:rPr lang="en-US" sz="1800" i="1" dirty="0"/>
              <a:t>Address the issues that only a US body can accomplish;</a:t>
            </a:r>
          </a:p>
          <a:p>
            <a:pPr lvl="1"/>
            <a:r>
              <a:rPr lang="en-US" sz="1800" i="1" dirty="0"/>
              <a:t>Provide a centralized point of contact, i.e., a website/phoneline to enable the public to better seek us out; </a:t>
            </a:r>
          </a:p>
          <a:p>
            <a:pPr lvl="1"/>
            <a:r>
              <a:rPr lang="en-US" sz="1800" i="1" dirty="0"/>
              <a:t>Assist our fellowship in providing national PSA’s; </a:t>
            </a:r>
          </a:p>
          <a:p>
            <a:pPr lvl="1"/>
            <a:r>
              <a:rPr lang="en-US" sz="1800" i="1" dirty="0"/>
              <a:t>Communicate and coordinate information and attendance at national conferences.</a:t>
            </a:r>
          </a:p>
          <a:p>
            <a:r>
              <a:rPr lang="en-US" sz="1800" i="1" dirty="0"/>
              <a:t>A collaboration of US Zones will strive to improve our Fellowship Development (FD)/Outreach efforts by growing NA’s presence in isolated communities. We will strive to offer project-based services and mentorship. We will strive to map where NA is not so we can identify where NA services are most needed across the US. All Fellowship Development/Outreach activities will be in collaboration with the local zone.</a:t>
            </a:r>
          </a:p>
        </p:txBody>
      </p:sp>
    </p:spTree>
    <p:extLst>
      <p:ext uri="{BB962C8B-B14F-4D97-AF65-F5344CB8AC3E}">
        <p14:creationId xmlns:p14="http://schemas.microsoft.com/office/powerpoint/2010/main" val="2784104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16580</TotalTime>
  <Words>3240</Words>
  <Application>Microsoft Office PowerPoint</Application>
  <PresentationFormat>Widescreen</PresentationFormat>
  <Paragraphs>223</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Helvetica Neue</vt:lpstr>
      <vt:lpstr>Wingdings</vt:lpstr>
      <vt:lpstr>Office Theme</vt:lpstr>
      <vt:lpstr>Data slides</vt:lpstr>
      <vt:lpstr>   Presentation:  Collaboration of US Zones       September 17, 2022                     Florida RSC   </vt:lpstr>
      <vt:lpstr>What Does your Region Think?</vt:lpstr>
      <vt:lpstr>Where did this come from?</vt:lpstr>
      <vt:lpstr>First steps</vt:lpstr>
      <vt:lpstr>  Collaboration of US Zones Vision and Purpose</vt:lpstr>
      <vt:lpstr>Vision Statement Part 1 : Why</vt:lpstr>
      <vt:lpstr>Vision Statement Part 2 : What</vt:lpstr>
      <vt:lpstr>Vision Statement Part 3 : Who</vt:lpstr>
      <vt:lpstr>Purpose Statement</vt:lpstr>
      <vt:lpstr>Purpose:  Accountability Statement</vt:lpstr>
      <vt:lpstr>Vision and Purpose: Outcome</vt:lpstr>
      <vt:lpstr>Strategic Planning </vt:lpstr>
      <vt:lpstr> Strategic Plan: High Priority Goals </vt:lpstr>
      <vt:lpstr>Strategic Planning Products from Three Goals </vt:lpstr>
      <vt:lpstr>What are people saying?  A sampling of thoughts, comments, questions and concerns. (Question 6)</vt:lpstr>
      <vt:lpstr>What are people saying?  A sampling of thoughts, comments, questions and concerns. (Question 6)</vt:lpstr>
      <vt:lpstr>What are people saying?  A sampling of thoughts, comments, questions and concerns. (Question 6)</vt:lpstr>
      <vt:lpstr>Does your Region Support our proposed actions? </vt:lpstr>
      <vt:lpstr>On behalf of the  US Collaboration of Zones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AZF Service Task Team</dc:title>
  <dc:creator>Craig Robertson</dc:creator>
  <cp:lastModifiedBy>Craig Robertson</cp:lastModifiedBy>
  <cp:revision>73</cp:revision>
  <cp:lastPrinted>2022-04-12T21:46:49Z</cp:lastPrinted>
  <dcterms:created xsi:type="dcterms:W3CDTF">2021-04-11T21:33:45Z</dcterms:created>
  <dcterms:modified xsi:type="dcterms:W3CDTF">2022-09-17T16:39:57Z</dcterms:modified>
</cp:coreProperties>
</file>